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4" r:id="rId3"/>
    <p:sldMasterId id="2147483687" r:id="rId4"/>
  </p:sldMasterIdLst>
  <p:notesMasterIdLst>
    <p:notesMasterId r:id="rId28"/>
  </p:notesMasterIdLst>
  <p:sldIdLst>
    <p:sldId id="269" r:id="rId5"/>
    <p:sldId id="305" r:id="rId6"/>
    <p:sldId id="261" r:id="rId7"/>
    <p:sldId id="309" r:id="rId8"/>
    <p:sldId id="306" r:id="rId9"/>
    <p:sldId id="262" r:id="rId10"/>
    <p:sldId id="301" r:id="rId11"/>
    <p:sldId id="303" r:id="rId12"/>
    <p:sldId id="280" r:id="rId13"/>
    <p:sldId id="302" r:id="rId14"/>
    <p:sldId id="275" r:id="rId15"/>
    <p:sldId id="300" r:id="rId16"/>
    <p:sldId id="304" r:id="rId17"/>
    <p:sldId id="299" r:id="rId18"/>
    <p:sldId id="308" r:id="rId19"/>
    <p:sldId id="282" r:id="rId20"/>
    <p:sldId id="297" r:id="rId21"/>
    <p:sldId id="270" r:id="rId22"/>
    <p:sldId id="310" r:id="rId23"/>
    <p:sldId id="311" r:id="rId24"/>
    <p:sldId id="312" r:id="rId25"/>
    <p:sldId id="313" r:id="rId26"/>
    <p:sldId id="31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87" userDrawn="1">
          <p15:clr>
            <a:srgbClr val="A4A3A4"/>
          </p15:clr>
        </p15:guide>
        <p15:guide id="3" orient="horz" pos="648" userDrawn="1">
          <p15:clr>
            <a:srgbClr val="A4A3A4"/>
          </p15:clr>
        </p15:guide>
        <p15:guide id="4" orient="horz" pos="686"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FBFFFA"/>
    <a:srgbClr val="F9FCF7"/>
    <a:srgbClr val="F5FAF2"/>
    <a:srgbClr val="8DCF72"/>
    <a:srgbClr val="F7913E"/>
    <a:srgbClr val="DEC90F"/>
    <a:srgbClr val="2538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pos="416"/>
        <p:guide pos="7287"/>
        <p:guide orient="horz" pos="648"/>
        <p:guide orient="horz" pos="686"/>
        <p:guide orient="horz" pos="3928"/>
        <p:guide orient="horz" pos="3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xiaojieqian\Downloads\ppp-removed-ga.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Users\xiaojieqian\Downloads\ppp-removed-g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Users\xiaojieqian\Downloads\ppp-removed-g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business 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bg2">
                <a:lumMod val="75000"/>
              </a:schemeClr>
            </a:solidFill>
            <a:ln>
              <a:noFill/>
            </a:ln>
            <a:effectLst/>
          </c:spPr>
          <c:invertIfNegative val="0"/>
          <c:dPt>
            <c:idx val="1"/>
            <c:invertIfNegative val="0"/>
            <c:bubble3D val="0"/>
            <c:spPr>
              <a:solidFill>
                <a:srgbClr val="C00000"/>
              </a:solidFill>
              <a:ln>
                <a:noFill/>
              </a:ln>
              <a:effectLst/>
            </c:spPr>
            <c:extLst>
              <c:ext xmlns:c16="http://schemas.microsoft.com/office/drawing/2014/chart" uri="{C3380CC4-5D6E-409C-BE32-E72D297353CC}">
                <c16:uniqueId val="{00000001-23CB-D44A-A82D-E685244CB47C}"/>
              </c:ext>
            </c:extLst>
          </c:dPt>
          <c:cat>
            <c:strRef>
              <c:f>企业年龄!$A$36:$A$40</c:f>
              <c:strCache>
                <c:ptCount val="5"/>
                <c:pt idx="0">
                  <c:v>Change of Ownership</c:v>
                </c:pt>
                <c:pt idx="1">
                  <c:v>Existing or more than 2 years old</c:v>
                </c:pt>
                <c:pt idx="2">
                  <c:v>New Business or 2 years or less</c:v>
                </c:pt>
                <c:pt idx="3">
                  <c:v>Startup, Loan Funds will Open Business</c:v>
                </c:pt>
                <c:pt idx="4">
                  <c:v>Unanswered</c:v>
                </c:pt>
              </c:strCache>
            </c:strRef>
          </c:cat>
          <c:val>
            <c:numRef>
              <c:f>企业年龄!$H$36:$H$40</c:f>
              <c:numCache>
                <c:formatCode>0.00%</c:formatCode>
                <c:ptCount val="5"/>
                <c:pt idx="0">
                  <c:v>1</c:v>
                </c:pt>
                <c:pt idx="1">
                  <c:v>0.95196298399635049</c:v>
                </c:pt>
                <c:pt idx="2">
                  <c:v>0.99883498064564624</c:v>
                </c:pt>
                <c:pt idx="3">
                  <c:v>1</c:v>
                </c:pt>
                <c:pt idx="4">
                  <c:v>0.99962190434179843</c:v>
                </c:pt>
              </c:numCache>
            </c:numRef>
          </c:val>
          <c:extLst>
            <c:ext xmlns:c16="http://schemas.microsoft.com/office/drawing/2014/chart" uri="{C3380CC4-5D6E-409C-BE32-E72D297353CC}">
              <c16:uniqueId val="{00000002-23CB-D44A-A82D-E685244CB47C}"/>
            </c:ext>
          </c:extLst>
        </c:ser>
        <c:dLbls>
          <c:showLegendKey val="0"/>
          <c:showVal val="0"/>
          <c:showCatName val="0"/>
          <c:showSerName val="0"/>
          <c:showPercent val="0"/>
          <c:showBubbleSize val="0"/>
        </c:dLbls>
        <c:gapWidth val="219"/>
        <c:overlap val="-27"/>
        <c:axId val="690554336"/>
        <c:axId val="690994704"/>
      </c:barChart>
      <c:catAx>
        <c:axId val="690554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90994704"/>
        <c:crosses val="autoZero"/>
        <c:auto val="1"/>
        <c:lblAlgn val="ctr"/>
        <c:lblOffset val="100"/>
        <c:noMultiLvlLbl val="0"/>
      </c:catAx>
      <c:valAx>
        <c:axId val="690994704"/>
        <c:scaling>
          <c:orientation val="minMax"/>
          <c:max val="1"/>
          <c:min val="0.9"/>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90554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[ppp-removed-ga.xlsx]Sheet7!PivotTable31</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Term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s>
    <c:plotArea>
      <c:layout>
        <c:manualLayout>
          <c:layoutTarget val="inner"/>
          <c:xMode val="edge"/>
          <c:yMode val="edge"/>
          <c:x val="0.1144002258581417"/>
          <c:y val="0"/>
          <c:w val="0.80451085480690898"/>
          <c:h val="1"/>
        </c:manualLayout>
      </c:layout>
      <c:pieChart>
        <c:varyColors val="1"/>
        <c:ser>
          <c:idx val="0"/>
          <c:order val="0"/>
          <c:tx>
            <c:strRef>
              <c:f>Sheet7!$B$3</c:f>
              <c:strCache>
                <c:ptCount val="1"/>
                <c:pt idx="0">
                  <c:v>Count of name</c:v>
                </c:pt>
              </c:strCache>
            </c:strRef>
          </c:tx>
          <c:spPr>
            <a:solidFill>
              <a:schemeClr val="accent2"/>
            </a:solidFill>
          </c:spPr>
          <c:dPt>
            <c:idx val="0"/>
            <c:bubble3D val="0"/>
            <c:spPr>
              <a:solidFill>
                <a:srgbClr val="FFC000"/>
              </a:solidFill>
              <a:ln w="19050">
                <a:solidFill>
                  <a:schemeClr val="lt1"/>
                </a:solidFill>
              </a:ln>
              <a:effectLst/>
            </c:spPr>
            <c:extLst>
              <c:ext xmlns:c16="http://schemas.microsoft.com/office/drawing/2014/chart" uri="{C3380CC4-5D6E-409C-BE32-E72D297353CC}">
                <c16:uniqueId val="{00000001-B0DC-6A46-A48F-40BA3775A20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0DC-6A46-A48F-40BA3775A205}"/>
              </c:ext>
            </c:extLst>
          </c:dPt>
          <c:cat>
            <c:strRef>
              <c:f>Sheet7!$A$4:$A$6</c:f>
              <c:strCache>
                <c:ptCount val="2"/>
                <c:pt idx="0">
                  <c:v>24 months</c:v>
                </c:pt>
                <c:pt idx="1">
                  <c:v>60 months</c:v>
                </c:pt>
              </c:strCache>
            </c:strRef>
          </c:cat>
          <c:val>
            <c:numRef>
              <c:f>Sheet7!$B$4:$B$6</c:f>
              <c:numCache>
                <c:formatCode>0.00%</c:formatCode>
                <c:ptCount val="2"/>
                <c:pt idx="0">
                  <c:v>2.9803375135469888E-3</c:v>
                </c:pt>
                <c:pt idx="1">
                  <c:v>0.99701966248645302</c:v>
                </c:pt>
              </c:numCache>
            </c:numRef>
          </c:val>
          <c:extLst>
            <c:ext xmlns:c16="http://schemas.microsoft.com/office/drawing/2014/chart" uri="{C3380CC4-5D6E-409C-BE32-E72D297353CC}">
              <c16:uniqueId val="{00000004-B0DC-6A46-A48F-40BA3775A205}"/>
            </c:ext>
          </c:extLst>
        </c:ser>
        <c:ser>
          <c:idx val="1"/>
          <c:order val="1"/>
          <c:tx>
            <c:strRef>
              <c:f>Sheet7!$C$3</c:f>
              <c:strCache>
                <c:ptCount val="1"/>
                <c:pt idx="0">
                  <c:v>Sum of amount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B0DC-6A46-A48F-40BA3775A20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8-B0DC-6A46-A48F-40BA3775A205}"/>
              </c:ext>
            </c:extLst>
          </c:dPt>
          <c:cat>
            <c:strRef>
              <c:f>Sheet7!$A$4:$A$6</c:f>
              <c:strCache>
                <c:ptCount val="2"/>
                <c:pt idx="0">
                  <c:v>24 months</c:v>
                </c:pt>
                <c:pt idx="1">
                  <c:v>60 months</c:v>
                </c:pt>
              </c:strCache>
            </c:strRef>
          </c:cat>
          <c:val>
            <c:numRef>
              <c:f>Sheet7!$C$4:$C$6</c:f>
              <c:numCache>
                <c:formatCode>General</c:formatCode>
                <c:ptCount val="2"/>
                <c:pt idx="0">
                  <c:v>2806943.87</c:v>
                </c:pt>
                <c:pt idx="1">
                  <c:v>513882026.22999913</c:v>
                </c:pt>
              </c:numCache>
            </c:numRef>
          </c:val>
          <c:extLst>
            <c:ext xmlns:c16="http://schemas.microsoft.com/office/drawing/2014/chart" uri="{C3380CC4-5D6E-409C-BE32-E72D297353CC}">
              <c16:uniqueId val="{00000009-B0DC-6A46-A48F-40BA3775A205}"/>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0483184029423629"/>
          <c:y val="0.80414309689981134"/>
          <c:w val="0.2661528888491661"/>
          <c:h val="0.1801913790019674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Sheet1!$C$1</c:f>
              <c:strCache>
                <c:ptCount val="1"/>
                <c:pt idx="0">
                  <c:v>offer jobs</c:v>
                </c:pt>
              </c:strCache>
            </c:strRef>
          </c:tx>
          <c:spPr>
            <a:solidFill>
              <a:schemeClr val="accent2"/>
            </a:solidFill>
            <a:ln>
              <a:noFill/>
            </a:ln>
            <a:effectLst/>
          </c:spPr>
          <c:invertIfNegative val="0"/>
          <c:cat>
            <c:strRef>
              <c:f>Sheet1!$A$2:$A$6</c:f>
              <c:strCache>
                <c:ptCount val="5"/>
                <c:pt idx="0">
                  <c:v>300-400</c:v>
                </c:pt>
                <c:pt idx="1">
                  <c:v>&lt;=500</c:v>
                </c:pt>
                <c:pt idx="2">
                  <c:v>200-300</c:v>
                </c:pt>
                <c:pt idx="3">
                  <c:v>100-200</c:v>
                </c:pt>
                <c:pt idx="4">
                  <c:v>&lt;=100</c:v>
                </c:pt>
              </c:strCache>
            </c:strRef>
          </c:cat>
          <c:val>
            <c:numRef>
              <c:f>Sheet1!$C$2:$C$6</c:f>
              <c:numCache>
                <c:formatCode>0.00%</c:formatCode>
                <c:ptCount val="5"/>
                <c:pt idx="0">
                  <c:v>2.52E-2</c:v>
                </c:pt>
                <c:pt idx="1">
                  <c:v>4.2700000000000002E-2</c:v>
                </c:pt>
                <c:pt idx="2">
                  <c:v>4.9799999999999997E-2</c:v>
                </c:pt>
                <c:pt idx="3">
                  <c:v>9.6500000000000002E-2</c:v>
                </c:pt>
                <c:pt idx="4">
                  <c:v>0.78580000000000005</c:v>
                </c:pt>
              </c:numCache>
            </c:numRef>
          </c:val>
          <c:extLst>
            <c:ext xmlns:c16="http://schemas.microsoft.com/office/drawing/2014/chart" uri="{C3380CC4-5D6E-409C-BE32-E72D297353CC}">
              <c16:uniqueId val="{00000000-1A0F-684F-8300-596714A9927C}"/>
            </c:ext>
          </c:extLst>
        </c:ser>
        <c:dLbls>
          <c:showLegendKey val="0"/>
          <c:showVal val="0"/>
          <c:showCatName val="0"/>
          <c:showSerName val="0"/>
          <c:showPercent val="0"/>
          <c:showBubbleSize val="0"/>
        </c:dLbls>
        <c:gapWidth val="5"/>
        <c:axId val="1635091263"/>
        <c:axId val="1439613935"/>
      </c:barChart>
      <c:catAx>
        <c:axId val="16350912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39613935"/>
        <c:crosses val="autoZero"/>
        <c:auto val="1"/>
        <c:lblAlgn val="ctr"/>
        <c:lblOffset val="100"/>
        <c:noMultiLvlLbl val="0"/>
      </c:catAx>
      <c:valAx>
        <c:axId val="1439613935"/>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35091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Amount</c:v>
                </c:pt>
              </c:strCache>
            </c:strRef>
          </c:tx>
          <c:spPr>
            <a:solidFill>
              <a:schemeClr val="accent2"/>
            </a:solidFill>
            <a:ln>
              <a:noFill/>
            </a:ln>
            <a:effectLst/>
          </c:spPr>
          <c:invertIfNegative val="0"/>
          <c:cat>
            <c:strRef>
              <c:f>Sheet1!$A$2:$A$6</c:f>
              <c:strCache>
                <c:ptCount val="5"/>
                <c:pt idx="0">
                  <c:v>300-400</c:v>
                </c:pt>
                <c:pt idx="1">
                  <c:v>&lt;=500</c:v>
                </c:pt>
                <c:pt idx="2">
                  <c:v>200-300</c:v>
                </c:pt>
                <c:pt idx="3">
                  <c:v>100-200</c:v>
                </c:pt>
                <c:pt idx="4">
                  <c:v>&lt;=100</c:v>
                </c:pt>
              </c:strCache>
            </c:strRef>
          </c:cat>
          <c:val>
            <c:numRef>
              <c:f>Sheet1!$B$2:$B$6</c:f>
              <c:numCache>
                <c:formatCode>0.00%</c:formatCode>
                <c:ptCount val="5"/>
                <c:pt idx="0">
                  <c:v>2.2499999999999999E-2</c:v>
                </c:pt>
                <c:pt idx="1">
                  <c:v>0.04</c:v>
                </c:pt>
                <c:pt idx="2">
                  <c:v>4.2200000000000001E-2</c:v>
                </c:pt>
                <c:pt idx="3">
                  <c:v>9.1999999999999998E-2</c:v>
                </c:pt>
                <c:pt idx="4">
                  <c:v>0.80330000000000001</c:v>
                </c:pt>
              </c:numCache>
            </c:numRef>
          </c:val>
          <c:extLst>
            <c:ext xmlns:c16="http://schemas.microsoft.com/office/drawing/2014/chart" uri="{C3380CC4-5D6E-409C-BE32-E72D297353CC}">
              <c16:uniqueId val="{00000000-7385-354C-81EB-925C134E5AE2}"/>
            </c:ext>
          </c:extLst>
        </c:ser>
        <c:dLbls>
          <c:showLegendKey val="0"/>
          <c:showVal val="0"/>
          <c:showCatName val="0"/>
          <c:showSerName val="0"/>
          <c:showPercent val="0"/>
          <c:showBubbleSize val="0"/>
        </c:dLbls>
        <c:gapWidth val="5"/>
        <c:axId val="1635341231"/>
        <c:axId val="1616218815"/>
      </c:barChart>
      <c:catAx>
        <c:axId val="1635341231"/>
        <c:scaling>
          <c:orientation val="minMax"/>
        </c:scaling>
        <c:delete val="0"/>
        <c:axPos val="r"/>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16218815"/>
        <c:crosses val="autoZero"/>
        <c:auto val="1"/>
        <c:lblAlgn val="ctr"/>
        <c:lblOffset val="100"/>
        <c:noMultiLvlLbl val="0"/>
      </c:catAx>
      <c:valAx>
        <c:axId val="1616218815"/>
        <c:scaling>
          <c:orientation val="maxMin"/>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35341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Sheet9!$A$30:$A$32</cx:f>
        <cx:lvl ptCount="3">
          <cx:pt idx="0">rural_urban_indicator</cx:pt>
          <cx:pt idx="1">hubzone_indicator</cx:pt>
          <cx:pt idx="2">lmi_indicator</cx:pt>
        </cx:lvl>
      </cx:strDim>
      <cx:numDim type="val">
        <cx:f>Sheet9!$C$30:$C$32</cx:f>
        <cx:lvl ptCount="3" formatCode="0.00%">
          <cx:pt idx="0">0.0040925495840316017</cx:pt>
          <cx:pt idx="1">-0.015417824235094968</cx:pt>
          <cx:pt idx="2">0.011687608641635094</cx:pt>
        </cx:lvl>
      </cx:numDim>
    </cx:data>
  </cx:chartData>
  <cx:chart>
    <cx:title pos="t" align="ctr" overlay="0">
      <cx:tx>
        <cx:txData>
          <cx:v>Indicators</cx:v>
        </cx:txData>
      </cx:tx>
      <cx:txPr>
        <a:bodyPr spcFirstLastPara="1" vertOverflow="ellipsis" horzOverflow="overflow" wrap="square" lIns="0" tIns="0" rIns="0" bIns="0" anchor="ctr" anchorCtr="1"/>
        <a:lstStyle/>
        <a:p>
          <a:pPr algn="ctr" rtl="0">
            <a:defRPr/>
          </a:pPr>
          <a:r>
            <a:rPr lang="en-US" altLang="zh-CN" sz="1862" b="0" i="0" u="none" strike="noStrike" baseline="0">
              <a:solidFill>
                <a:prstClr val="black">
                  <a:lumMod val="65000"/>
                  <a:lumOff val="35000"/>
                </a:prstClr>
              </a:solidFill>
              <a:latin typeface="Times New Roman" panose="020F0502020204030204"/>
            </a:rPr>
            <a:t>Indicators</a:t>
          </a:r>
        </a:p>
      </cx:txPr>
    </cx:title>
    <cx:plotArea>
      <cx:plotAreaRegion>
        <cx:series layoutId="waterfall" uniqueId="{5D1C44C7-1588-2D41-A980-225A1317F6D0}">
          <cx:dataPt idx="1">
            <cx:spPr>
              <a:solidFill>
                <a:srgbClr val="DEC90F"/>
              </a:solidFill>
            </cx:spPr>
          </cx:dataPt>
          <cx:dataId val="0"/>
          <cx:layoutPr>
            <cx:subtotals/>
          </cx:layoutPr>
        </cx:series>
      </cx:plotAreaRegion>
      <cx:axis id="0">
        <cx:catScaling gapWidth="0.5"/>
        <cx:majorGridlines/>
        <cx:tickLabels/>
      </cx:axis>
      <cx:axis id="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0">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1C3E1-D557-429D-B364-2A17F7010A30}" type="datetimeFigureOut">
              <a:rPr lang="zh-CN" altLang="en-US" smtClean="0"/>
              <a:t>2022/3/5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81161-EFE9-4B49-8641-8BCD66633047}" type="slidenum">
              <a:rPr lang="zh-CN" altLang="en-US" smtClean="0"/>
              <a:t>‹#›</a:t>
            </a:fld>
            <a:endParaRPr lang="zh-CN" altLang="en-US"/>
          </a:p>
        </p:txBody>
      </p:sp>
    </p:spTree>
    <p:extLst>
      <p:ext uri="{BB962C8B-B14F-4D97-AF65-F5344CB8AC3E}">
        <p14:creationId xmlns:p14="http://schemas.microsoft.com/office/powerpoint/2010/main" val="393839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8e1c2f169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8e1c2f169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Teddy have some data regard to the significant lender.</a:t>
            </a:r>
            <a:endParaRPr lang="zh-CN" altLang="en-US"/>
          </a:p>
        </p:txBody>
      </p:sp>
      <p:sp>
        <p:nvSpPr>
          <p:cNvPr id="4" name="Slide Number Placeholder 3"/>
          <p:cNvSpPr>
            <a:spLocks noGrp="1"/>
          </p:cNvSpPr>
          <p:nvPr>
            <p:ph type="sldNum" sz="quarter" idx="5"/>
          </p:nvPr>
        </p:nvSpPr>
        <p:spPr/>
        <p:txBody>
          <a:bodyPr/>
          <a:lstStyle/>
          <a:p>
            <a:fld id="{D9A81161-EFE9-4B49-8641-8BCD66633047}" type="slidenum">
              <a:rPr lang="zh-CN" altLang="en-US" smtClean="0"/>
              <a:t>10</a:t>
            </a:fld>
            <a:endParaRPr lang="zh-CN" altLang="en-US"/>
          </a:p>
        </p:txBody>
      </p:sp>
    </p:spTree>
    <p:extLst>
      <p:ext uri="{BB962C8B-B14F-4D97-AF65-F5344CB8AC3E}">
        <p14:creationId xmlns:p14="http://schemas.microsoft.com/office/powerpoint/2010/main" val="1417332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1c2f1692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1c2f1692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103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Teddy: now we will talk about the logistic model and the model built by </a:t>
            </a:r>
            <a:r>
              <a:rPr lang="en-US" altLang="zh-CN" err="1"/>
              <a:t>knn</a:t>
            </a:r>
            <a:r>
              <a:rPr lang="en-US" altLang="zh-CN"/>
              <a:t> algorithm. Data used for training is a down sized sample with equal proportion of output. For the logistic model we have a good performance on </a:t>
            </a:r>
            <a:r>
              <a:rPr lang="en-US" altLang="zh-CN" err="1"/>
              <a:t>auc</a:t>
            </a:r>
            <a:r>
              <a:rPr lang="en-US" altLang="zh-CN"/>
              <a:t>  which is 0.891. the accuracy is 80% which is also acceptable. For the KNN model, it is not as good as the logistic model with only 0.69 accuracy rate. Due to the computational power limit, we are only able to use a 10000 data for the model.</a:t>
            </a:r>
            <a:endParaRPr lang="zh-CN" altLang="en-US"/>
          </a:p>
        </p:txBody>
      </p:sp>
      <p:sp>
        <p:nvSpPr>
          <p:cNvPr id="4" name="Slide Number Placeholder 3"/>
          <p:cNvSpPr>
            <a:spLocks noGrp="1"/>
          </p:cNvSpPr>
          <p:nvPr>
            <p:ph type="sldNum" sz="quarter" idx="5"/>
          </p:nvPr>
        </p:nvSpPr>
        <p:spPr/>
        <p:txBody>
          <a:bodyPr/>
          <a:lstStyle/>
          <a:p>
            <a:fld id="{D9A81161-EFE9-4B49-8641-8BCD66633047}" type="slidenum">
              <a:rPr lang="zh-CN" altLang="en-US" smtClean="0"/>
              <a:t>15</a:t>
            </a:fld>
            <a:endParaRPr lang="zh-CN" altLang="en-US"/>
          </a:p>
        </p:txBody>
      </p:sp>
    </p:spTree>
    <p:extLst>
      <p:ext uri="{BB962C8B-B14F-4D97-AF65-F5344CB8AC3E}">
        <p14:creationId xmlns:p14="http://schemas.microsoft.com/office/powerpoint/2010/main" val="2192706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9015c532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9015c532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Teddy: </a:t>
            </a:r>
            <a:r>
              <a:rPr lang="en-US" altLang="zh-CN">
                <a:ea typeface="+mn-lt"/>
                <a:cs typeface="+mn-lt"/>
              </a:rPr>
              <a:t>There is a lag of the effect of PPP program on Small Medium enterprises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cs typeface="Times New Roman"/>
              </a:rPr>
              <a:t>Banks do ensure the program carry on efficiently, but more banks or financial institutions involved will help the loan approvement to be fairer.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cs typeface="Times New Roman"/>
              </a:rPr>
              <a:t>Business in Georgia applying for PPP funds should be aware for following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cs typeface="Times New Roman"/>
              </a:rPr>
              <a:t>amount applied, job retained, lender, </a:t>
            </a:r>
            <a:r>
              <a:rPr lang="en-US" altLang="zh-CN" err="1">
                <a:cs typeface="Times New Roman"/>
              </a:rPr>
              <a:t>hubzone</a:t>
            </a:r>
            <a:r>
              <a:rPr lang="en-US" altLang="zh-CN">
                <a:cs typeface="Times New Roman"/>
              </a:rPr>
              <a:t>, Low- and Moderate-Income Communities </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539086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956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661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f01201e5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f01201e5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a:ea typeface="等线"/>
              </a:rPr>
              <a:t>guaranteed</a:t>
            </a:r>
            <a:r>
              <a:rPr lang="zh-CN" altLang="en-US">
                <a:ea typeface="等线"/>
              </a:rPr>
              <a:t> </a:t>
            </a:r>
            <a:r>
              <a:rPr lang="en-US" altLang="zh-CN">
                <a:ea typeface="等线"/>
              </a:rPr>
              <a:t>by</a:t>
            </a:r>
            <a:r>
              <a:rPr lang="zh-CN" altLang="en-US">
                <a:ea typeface="等线"/>
              </a:rPr>
              <a:t> </a:t>
            </a:r>
            <a:r>
              <a:rPr lang="en-US" altLang="zh-CN">
                <a:ea typeface="等线"/>
              </a:rPr>
              <a:t>the</a:t>
            </a:r>
            <a:r>
              <a:rPr lang="zh-CN" altLang="en-US">
                <a:ea typeface="等线"/>
              </a:rPr>
              <a:t> </a:t>
            </a:r>
            <a:r>
              <a:rPr lang="en-US" altLang="zh-CN">
                <a:ea typeface="等线"/>
              </a:rPr>
              <a:t>federal</a:t>
            </a:r>
            <a:r>
              <a:rPr lang="zh-CN" altLang="en-US">
                <a:ea typeface="等线"/>
              </a:rPr>
              <a:t> </a:t>
            </a:r>
            <a:r>
              <a:rPr lang="en-US" altLang="zh-CN">
                <a:ea typeface="等线"/>
              </a:rPr>
              <a:t>government</a:t>
            </a:r>
            <a:r>
              <a:rPr lang="zh-CN" altLang="en-US">
                <a:ea typeface="等线"/>
              </a:rPr>
              <a:t>’</a:t>
            </a:r>
            <a:r>
              <a:rPr lang="en-US" altLang="zh-CN">
                <a:ea typeface="等线"/>
              </a:rPr>
              <a:t>s</a:t>
            </a:r>
            <a:r>
              <a:rPr lang="zh-CN" altLang="en-US">
                <a:ea typeface="等线"/>
              </a:rPr>
              <a:t> </a:t>
            </a:r>
            <a:r>
              <a:rPr lang="en-US" altLang="zh-CN">
                <a:ea typeface="等线"/>
              </a:rPr>
              <a:t>Small</a:t>
            </a:r>
            <a:r>
              <a:rPr lang="zh-CN" altLang="en-US">
                <a:ea typeface="等线"/>
              </a:rPr>
              <a:t> </a:t>
            </a:r>
            <a:r>
              <a:rPr lang="en-US" altLang="zh-CN">
                <a:ea typeface="等线"/>
              </a:rPr>
              <a:t>Business</a:t>
            </a:r>
            <a:r>
              <a:rPr lang="zh-CN" altLang="en-US">
                <a:ea typeface="等线"/>
              </a:rPr>
              <a:t> </a:t>
            </a:r>
            <a:r>
              <a:rPr lang="en-US" altLang="zh-CN">
                <a:ea typeface="等线"/>
              </a:rPr>
              <a:t>Administration</a:t>
            </a:r>
            <a:r>
              <a:rPr lang="zh-CN" altLang="en-US">
                <a:ea typeface="等线"/>
              </a:rPr>
              <a:t> </a:t>
            </a:r>
            <a:r>
              <a:rPr lang="en-US" altLang="zh-CN">
                <a:ea typeface="等线"/>
              </a:rPr>
              <a:t>(SBA)</a:t>
            </a:r>
            <a:endParaRPr lang="zh-CN" altLang="en-US">
              <a:ea typeface="等线"/>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989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e1c2f169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e1c2f169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Teddy: correlation plot of full </a:t>
            </a:r>
            <a:r>
              <a:rPr lang="en-US" err="1"/>
              <a:t>processeddataset</a:t>
            </a:r>
            <a:r>
              <a:rPr lang="en-US"/>
              <a:t> contains lots of data but there are no </a:t>
            </a:r>
            <a:endParaRPr/>
          </a:p>
        </p:txBody>
      </p:sp>
    </p:spTree>
    <p:extLst>
      <p:ext uri="{BB962C8B-B14F-4D97-AF65-F5344CB8AC3E}">
        <p14:creationId xmlns:p14="http://schemas.microsoft.com/office/powerpoint/2010/main" val="91939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da430a4cc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da430a4cc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ea typeface="等线"/>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等线"/>
            </a:endParaRPr>
          </a:p>
        </p:txBody>
      </p:sp>
      <p:sp>
        <p:nvSpPr>
          <p:cNvPr id="4" name="Slide Number Placeholder 3"/>
          <p:cNvSpPr>
            <a:spLocks noGrp="1"/>
          </p:cNvSpPr>
          <p:nvPr>
            <p:ph type="sldNum" sz="quarter" idx="5"/>
          </p:nvPr>
        </p:nvSpPr>
        <p:spPr/>
        <p:txBody>
          <a:bodyPr/>
          <a:lstStyle/>
          <a:p>
            <a:fld id="{D9A81161-EFE9-4B49-8641-8BCD66633047}" type="slidenum">
              <a:rPr lang="zh-CN" altLang="en-US" smtClean="0"/>
              <a:t>7</a:t>
            </a:fld>
            <a:endParaRPr lang="zh-CN" altLang="en-US"/>
          </a:p>
        </p:txBody>
      </p:sp>
    </p:spTree>
    <p:extLst>
      <p:ext uri="{BB962C8B-B14F-4D97-AF65-F5344CB8AC3E}">
        <p14:creationId xmlns:p14="http://schemas.microsoft.com/office/powerpoint/2010/main" val="1953928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等线"/>
            </a:endParaRPr>
          </a:p>
        </p:txBody>
      </p:sp>
      <p:sp>
        <p:nvSpPr>
          <p:cNvPr id="4" name="Slide Number Placeholder 3"/>
          <p:cNvSpPr>
            <a:spLocks noGrp="1"/>
          </p:cNvSpPr>
          <p:nvPr>
            <p:ph type="sldNum" sz="quarter" idx="5"/>
          </p:nvPr>
        </p:nvSpPr>
        <p:spPr/>
        <p:txBody>
          <a:bodyPr/>
          <a:lstStyle/>
          <a:p>
            <a:fld id="{D9A81161-EFE9-4B49-8641-8BCD66633047}" type="slidenum">
              <a:rPr lang="zh-CN" altLang="en-US" smtClean="0"/>
              <a:t>8</a:t>
            </a:fld>
            <a:endParaRPr lang="zh-CN" altLang="en-US"/>
          </a:p>
        </p:txBody>
      </p:sp>
    </p:spTree>
    <p:extLst>
      <p:ext uri="{BB962C8B-B14F-4D97-AF65-F5344CB8AC3E}">
        <p14:creationId xmlns:p14="http://schemas.microsoft.com/office/powerpoint/2010/main" val="1935218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86c7a3612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86c7a3612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a:ea typeface="等线"/>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638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3" userDrawn="1">
  <p:cSld name="Title and Two Columns 3">
    <p:spTree>
      <p:nvGrpSpPr>
        <p:cNvPr id="1" name="Shape 125"/>
        <p:cNvGrpSpPr/>
        <p:nvPr/>
      </p:nvGrpSpPr>
      <p:grpSpPr>
        <a:xfrm>
          <a:off x="0" y="0"/>
          <a:ext cx="0" cy="0"/>
          <a:chOff x="0" y="0"/>
          <a:chExt cx="0" cy="0"/>
        </a:xfrm>
      </p:grpSpPr>
      <p:sp>
        <p:nvSpPr>
          <p:cNvPr id="127" name="Google Shape;127;p21"/>
          <p:cNvSpPr txBox="1">
            <a:spLocks noGrp="1"/>
          </p:cNvSpPr>
          <p:nvPr>
            <p:ph type="title"/>
          </p:nvPr>
        </p:nvSpPr>
        <p:spPr>
          <a:xfrm>
            <a:off x="960000" y="720000"/>
            <a:ext cx="4305200" cy="112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7099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ultimedia" userDrawn="1">
  <p:cSld name="Multimedia">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图片占位符 1">
            <a:extLst>
              <a:ext uri="{FF2B5EF4-FFF2-40B4-BE49-F238E27FC236}">
                <a16:creationId xmlns:a16="http://schemas.microsoft.com/office/drawing/2014/main" id="{39B50153-30EB-4EA1-BE4E-0F07FD88CBE1}"/>
              </a:ext>
            </a:extLst>
          </p:cNvPr>
          <p:cNvSpPr>
            <a:spLocks noGrp="1"/>
          </p:cNvSpPr>
          <p:nvPr>
            <p:ph type="pic" sz="quarter" idx="10"/>
          </p:nvPr>
        </p:nvSpPr>
        <p:spPr>
          <a:xfrm>
            <a:off x="1093297" y="2124308"/>
            <a:ext cx="4442516" cy="3058499"/>
          </a:xfrm>
          <a:prstGeom prst="rect">
            <a:avLst/>
          </a:prstGeom>
          <a:noFill/>
          <a:ln>
            <a:noFill/>
          </a:ln>
        </p:spPr>
        <p:txBody>
          <a:bodyPr/>
          <a:lstStyle>
            <a:lvl1pPr>
              <a:defRPr>
                <a:latin typeface="思源黑体 CN Light" panose="020B0300000000000000" pitchFamily="34" charset="-122"/>
                <a:ea typeface="思源黑体 CN Light" panose="020B0300000000000000" pitchFamily="34" charset="-122"/>
              </a:defRPr>
            </a:lvl1pPr>
          </a:lstStyle>
          <a:p>
            <a:endParaRPr lang="zh-CN" altLang="en-US"/>
          </a:p>
        </p:txBody>
      </p:sp>
    </p:spTree>
    <p:extLst>
      <p:ext uri="{BB962C8B-B14F-4D97-AF65-F5344CB8AC3E}">
        <p14:creationId xmlns:p14="http://schemas.microsoft.com/office/powerpoint/2010/main" val="3414163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4" userDrawn="1">
  <p:cSld name="Title and Two Columns 4">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56325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userDrawn="1">
  <p:cSld name="Title and Four Columns">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960000" y="720000"/>
            <a:ext cx="4305200" cy="112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402112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86"/>
        <p:cNvGrpSpPr/>
        <p:nvPr/>
      </p:nvGrpSpPr>
      <p:grpSpPr>
        <a:xfrm>
          <a:off x="0" y="0"/>
          <a:ext cx="0" cy="0"/>
          <a:chOff x="0" y="0"/>
          <a:chExt cx="0" cy="0"/>
        </a:xfrm>
      </p:grpSpPr>
      <p:sp>
        <p:nvSpPr>
          <p:cNvPr id="188" name="Google Shape;188;p28"/>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21418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userDrawn="1">
  <p:cSld name="Title and three columns">
    <p:spTree>
      <p:nvGrpSpPr>
        <p:cNvPr id="1" name="Shape 48"/>
        <p:cNvGrpSpPr/>
        <p:nvPr/>
      </p:nvGrpSpPr>
      <p:grpSpPr>
        <a:xfrm>
          <a:off x="0" y="0"/>
          <a:ext cx="0" cy="0"/>
          <a:chOff x="0" y="0"/>
          <a:chExt cx="0" cy="0"/>
        </a:xfrm>
      </p:grpSpPr>
      <p:sp>
        <p:nvSpPr>
          <p:cNvPr id="50" name="Google Shape;50;p13"/>
          <p:cNvSpPr txBox="1">
            <a:spLocks noGrp="1"/>
          </p:cNvSpPr>
          <p:nvPr>
            <p:ph type="title"/>
          </p:nvPr>
        </p:nvSpPr>
        <p:spPr>
          <a:xfrm>
            <a:off x="810700" y="394633"/>
            <a:ext cx="9762400" cy="76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918459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userDrawn="1">
  <p:cSld name="Title and Six Columns">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846537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78326-881D-4A4F-9725-24435B0F95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67BAB-0C66-7943-B3DD-A9BA77FD8B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6B098-6173-0D4E-9BA3-BE6076D62158}"/>
              </a:ext>
            </a:extLst>
          </p:cNvPr>
          <p:cNvSpPr>
            <a:spLocks noGrp="1"/>
          </p:cNvSpPr>
          <p:nvPr>
            <p:ph type="dt" sz="half" idx="10"/>
          </p:nvPr>
        </p:nvSpPr>
        <p:spPr/>
        <p:txBody>
          <a:bodyPr/>
          <a:lstStyle/>
          <a:p>
            <a:fld id="{D5F4A6FF-031E-DD4F-BCA0-BFB2C86CF0E5}" type="datetimeFigureOut">
              <a:rPr lang="en-US" smtClean="0"/>
              <a:t>3/5/2022</a:t>
            </a:fld>
            <a:endParaRPr lang="en-US"/>
          </a:p>
        </p:txBody>
      </p:sp>
      <p:sp>
        <p:nvSpPr>
          <p:cNvPr id="5" name="Footer Placeholder 4">
            <a:extLst>
              <a:ext uri="{FF2B5EF4-FFF2-40B4-BE49-F238E27FC236}">
                <a16:creationId xmlns:a16="http://schemas.microsoft.com/office/drawing/2014/main" id="{F358FB42-E64A-F844-8C3E-38B57A01A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D1EF0-9106-CA48-A5AB-8396ABEB4208}"/>
              </a:ext>
            </a:extLst>
          </p:cNvPr>
          <p:cNvSpPr>
            <a:spLocks noGrp="1"/>
          </p:cNvSpPr>
          <p:nvPr>
            <p:ph type="sldNum" sz="quarter" idx="12"/>
          </p:nvPr>
        </p:nvSpPr>
        <p:spPr/>
        <p:txBody>
          <a:bodyPr/>
          <a:lstStyle/>
          <a:p>
            <a:fld id="{B28612E6-CA2D-8349-8708-776696A2A634}" type="slidenum">
              <a:rPr lang="en-US" smtClean="0"/>
              <a:t>‹#›</a:t>
            </a:fld>
            <a:endParaRPr lang="en-US"/>
          </a:p>
        </p:txBody>
      </p:sp>
    </p:spTree>
    <p:extLst>
      <p:ext uri="{BB962C8B-B14F-4D97-AF65-F5344CB8AC3E}">
        <p14:creationId xmlns:p14="http://schemas.microsoft.com/office/powerpoint/2010/main" val="3096754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29"/>
        <p:cNvGrpSpPr/>
        <p:nvPr/>
      </p:nvGrpSpPr>
      <p:grpSpPr>
        <a:xfrm>
          <a:off x="0" y="0"/>
          <a:ext cx="0" cy="0"/>
          <a:chOff x="0" y="0"/>
          <a:chExt cx="0" cy="0"/>
        </a:xfrm>
      </p:grpSpPr>
      <p:sp>
        <p:nvSpPr>
          <p:cNvPr id="2" name="图片占位符 1">
            <a:extLst>
              <a:ext uri="{FF2B5EF4-FFF2-40B4-BE49-F238E27FC236}">
                <a16:creationId xmlns:a16="http://schemas.microsoft.com/office/drawing/2014/main" id="{1D6CA35F-3F3D-490C-95B8-5B47479ECC43}"/>
              </a:ext>
            </a:extLst>
          </p:cNvPr>
          <p:cNvSpPr>
            <a:spLocks noGrp="1"/>
          </p:cNvSpPr>
          <p:nvPr>
            <p:ph type="pic" idx="10"/>
          </p:nvPr>
        </p:nvSpPr>
        <p:spPr>
          <a:xfrm>
            <a:off x="5626956" y="2600196"/>
            <a:ext cx="4380640" cy="2459245"/>
          </a:xfrm>
          <a:prstGeom prst="rect">
            <a:avLst/>
          </a:prstGeom>
          <a:noFill/>
          <a:ln w="19050" cap="flat" cmpd="sng">
            <a:solidFill>
              <a:schemeClr val="accent2"/>
            </a:solidFill>
            <a:prstDash val="solid"/>
            <a:round/>
            <a:headEnd type="none" w="sm" len="sm"/>
            <a:tailEnd type="none" w="sm" len="sm"/>
          </a:ln>
        </p:spPr>
        <p:txBody>
          <a:bodyPr/>
          <a:lstStyle>
            <a:lvl1pPr>
              <a:defRPr>
                <a:latin typeface="思源黑体 CN Light" panose="020B0300000000000000" pitchFamily="34" charset="-122"/>
                <a:ea typeface="思源黑体 CN Light" panose="020B0300000000000000" pitchFamily="34" charset="-122"/>
              </a:defRPr>
            </a:lvl1pPr>
          </a:lstStyle>
          <a:p>
            <a:endParaRPr lang="zh-CN" altLang="en-US"/>
          </a:p>
        </p:txBody>
      </p:sp>
    </p:spTree>
    <p:extLst>
      <p:ext uri="{BB962C8B-B14F-4D97-AF65-F5344CB8AC3E}">
        <p14:creationId xmlns:p14="http://schemas.microsoft.com/office/powerpoint/2010/main" val="1436767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6" name="图片 5">
            <a:extLst>
              <a:ext uri="{FF2B5EF4-FFF2-40B4-BE49-F238E27FC236}">
                <a16:creationId xmlns:a16="http://schemas.microsoft.com/office/drawing/2014/main" id="{0444F2A7-F97B-4F6A-9947-996B1BBE41A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7" name="矩形 6">
            <a:extLst>
              <a:ext uri="{FF2B5EF4-FFF2-40B4-BE49-F238E27FC236}">
                <a16:creationId xmlns:a16="http://schemas.microsoft.com/office/drawing/2014/main" id="{EF157137-A3D4-4745-AC03-A7C24733F469}"/>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Google Shape;9;p2"/>
          <p:cNvSpPr txBox="1">
            <a:spLocks noGrp="1"/>
          </p:cNvSpPr>
          <p:nvPr>
            <p:ph type="ctrTitle"/>
          </p:nvPr>
        </p:nvSpPr>
        <p:spPr>
          <a:xfrm>
            <a:off x="1293300" y="1680433"/>
            <a:ext cx="3741600" cy="27872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6000">
                <a:latin typeface="Oswald"/>
                <a:ea typeface="Oswald"/>
                <a:cs typeface="Oswald"/>
                <a:sym typeface="Oswald"/>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293300" y="4442700"/>
            <a:ext cx="3884400" cy="83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133">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1549293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6" name="图片 5">
            <a:extLst>
              <a:ext uri="{FF2B5EF4-FFF2-40B4-BE49-F238E27FC236}">
                <a16:creationId xmlns:a16="http://schemas.microsoft.com/office/drawing/2014/main" id="{0444F2A7-F97B-4F6A-9947-996B1BBE41AB}"/>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7" name="矩形 6">
            <a:extLst>
              <a:ext uri="{FF2B5EF4-FFF2-40B4-BE49-F238E27FC236}">
                <a16:creationId xmlns:a16="http://schemas.microsoft.com/office/drawing/2014/main" id="{EF157137-A3D4-4745-AC03-A7C24733F469}"/>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Google Shape;9;p2"/>
          <p:cNvSpPr txBox="1">
            <a:spLocks noGrp="1"/>
          </p:cNvSpPr>
          <p:nvPr>
            <p:ph type="ctrTitle"/>
          </p:nvPr>
        </p:nvSpPr>
        <p:spPr>
          <a:xfrm>
            <a:off x="1293300" y="1680433"/>
            <a:ext cx="3741600" cy="27872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6000">
                <a:latin typeface="Oswald"/>
                <a:ea typeface="Oswald"/>
                <a:cs typeface="Oswald"/>
                <a:sym typeface="Oswald"/>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293300" y="4442700"/>
            <a:ext cx="3884400" cy="83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133">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781403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1"/>
        <p:cNvGrpSpPr/>
        <p:nvPr/>
      </p:nvGrpSpPr>
      <p:grpSpPr>
        <a:xfrm>
          <a:off x="0" y="0"/>
          <a:ext cx="0" cy="0"/>
          <a:chOff x="0" y="0"/>
          <a:chExt cx="0" cy="0"/>
        </a:xfrm>
      </p:grpSpPr>
      <p:pic>
        <p:nvPicPr>
          <p:cNvPr id="17" name="图片 16">
            <a:extLst>
              <a:ext uri="{FF2B5EF4-FFF2-40B4-BE49-F238E27FC236}">
                <a16:creationId xmlns:a16="http://schemas.microsoft.com/office/drawing/2014/main" id="{67E1EC55-CCD5-4075-BF5C-6D5E1CAB184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18" name="矩形 17">
            <a:extLst>
              <a:ext uri="{FF2B5EF4-FFF2-40B4-BE49-F238E27FC236}">
                <a16:creationId xmlns:a16="http://schemas.microsoft.com/office/drawing/2014/main" id="{9A868A35-1201-40B0-92A1-B75F3FCF0767}"/>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Google Shape;14;p3"/>
          <p:cNvSpPr txBox="1">
            <a:spLocks noGrp="1"/>
          </p:cNvSpPr>
          <p:nvPr>
            <p:ph type="title"/>
          </p:nvPr>
        </p:nvSpPr>
        <p:spPr>
          <a:xfrm>
            <a:off x="2362251" y="3239884"/>
            <a:ext cx="75564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solidFill>
                  <a:schemeClr val="dk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2273349" y="1060600"/>
            <a:ext cx="2984400" cy="23684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6" name="Google Shape;16;p3"/>
          <p:cNvSpPr txBox="1">
            <a:spLocks noGrp="1"/>
          </p:cNvSpPr>
          <p:nvPr>
            <p:ph type="subTitle" idx="1"/>
          </p:nvPr>
        </p:nvSpPr>
        <p:spPr>
          <a:xfrm>
            <a:off x="2362251" y="4209884"/>
            <a:ext cx="7556400" cy="57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atin typeface="思源黑体 CN Light" panose="020B0300000000000000" pitchFamily="34" charset="-122"/>
                <a:ea typeface="思源黑体 CN Light" panose="020B0300000000000000" pitchFamily="34" charset="-122"/>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3171257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2"/>
        <p:cNvGrpSpPr/>
        <p:nvPr/>
      </p:nvGrpSpPr>
      <p:grpSpPr>
        <a:xfrm>
          <a:off x="0" y="0"/>
          <a:ext cx="0" cy="0"/>
          <a:chOff x="0" y="0"/>
          <a:chExt cx="0" cy="0"/>
        </a:xfrm>
      </p:grpSpPr>
      <p:sp>
        <p:nvSpPr>
          <p:cNvPr id="28" name="Google Shape;28;p5"/>
          <p:cNvSpPr txBox="1">
            <a:spLocks noGrp="1"/>
          </p:cNvSpPr>
          <p:nvPr>
            <p:ph type="title" idx="4"/>
          </p:nvPr>
        </p:nvSpPr>
        <p:spPr>
          <a:xfrm>
            <a:off x="931312" y="1121619"/>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4142978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29"/>
        <p:cNvGrpSpPr/>
        <p:nvPr/>
      </p:nvGrpSpPr>
      <p:grpSpPr>
        <a:xfrm>
          <a:off x="0" y="0"/>
          <a:ext cx="0" cy="0"/>
          <a:chOff x="0" y="0"/>
          <a:chExt cx="0" cy="0"/>
        </a:xfrm>
      </p:grpSpPr>
    </p:spTree>
    <p:extLst>
      <p:ext uri="{BB962C8B-B14F-4D97-AF65-F5344CB8AC3E}">
        <p14:creationId xmlns:p14="http://schemas.microsoft.com/office/powerpoint/2010/main" val="207708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userDrawn="1">
  <p:cSld name="1_Title only">
    <p:spTree>
      <p:nvGrpSpPr>
        <p:cNvPr id="1" name="Shape 29"/>
        <p:cNvGrpSpPr/>
        <p:nvPr/>
      </p:nvGrpSpPr>
      <p:grpSpPr>
        <a:xfrm>
          <a:off x="0" y="0"/>
          <a:ext cx="0" cy="0"/>
          <a:chOff x="0" y="0"/>
          <a:chExt cx="0" cy="0"/>
        </a:xfrm>
      </p:grpSpPr>
      <p:grpSp>
        <p:nvGrpSpPr>
          <p:cNvPr id="11" name="Google Shape;2497;p67">
            <a:extLst>
              <a:ext uri="{FF2B5EF4-FFF2-40B4-BE49-F238E27FC236}">
                <a16:creationId xmlns:a16="http://schemas.microsoft.com/office/drawing/2014/main" id="{680371BE-AC56-491D-88F3-DBFC112090A8}"/>
              </a:ext>
            </a:extLst>
          </p:cNvPr>
          <p:cNvGrpSpPr/>
          <p:nvPr userDrawn="1"/>
        </p:nvGrpSpPr>
        <p:grpSpPr>
          <a:xfrm rot="2148807" flipH="1">
            <a:off x="11679398" y="6412368"/>
            <a:ext cx="301209" cy="301209"/>
            <a:chOff x="1215775" y="1226300"/>
            <a:chExt cx="387025" cy="387025"/>
          </a:xfrm>
        </p:grpSpPr>
        <p:sp>
          <p:nvSpPr>
            <p:cNvPr id="12" name="Google Shape;2498;p67">
              <a:extLst>
                <a:ext uri="{FF2B5EF4-FFF2-40B4-BE49-F238E27FC236}">
                  <a16:creationId xmlns:a16="http://schemas.microsoft.com/office/drawing/2014/main" id="{3580AEC6-5747-4AAF-8193-BA16C73F5E9B}"/>
                </a:ext>
              </a:extLst>
            </p:cNvPr>
            <p:cNvSpPr/>
            <p:nvPr/>
          </p:nvSpPr>
          <p:spPr>
            <a:xfrm>
              <a:off x="1215775" y="1226300"/>
              <a:ext cx="85550" cy="85075"/>
            </a:xfrm>
            <a:custGeom>
              <a:avLst/>
              <a:gdLst/>
              <a:ahLst/>
              <a:cxnLst/>
              <a:rect l="l" t="t" r="r" b="b"/>
              <a:pathLst>
                <a:path w="3422" h="3403" extrusionOk="0">
                  <a:moveTo>
                    <a:pt x="360" y="1"/>
                  </a:moveTo>
                  <a:lnTo>
                    <a:pt x="1" y="360"/>
                  </a:lnTo>
                  <a:lnTo>
                    <a:pt x="3063" y="3403"/>
                  </a:lnTo>
                  <a:lnTo>
                    <a:pt x="3422" y="3044"/>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2499;p67">
              <a:extLst>
                <a:ext uri="{FF2B5EF4-FFF2-40B4-BE49-F238E27FC236}">
                  <a16:creationId xmlns:a16="http://schemas.microsoft.com/office/drawing/2014/main" id="{9A0FEB21-1E31-4D2B-8A2F-161B8B7EFE51}"/>
                </a:ext>
              </a:extLst>
            </p:cNvPr>
            <p:cNvSpPr/>
            <p:nvPr/>
          </p:nvSpPr>
          <p:spPr>
            <a:xfrm>
              <a:off x="1215775" y="1226300"/>
              <a:ext cx="85100" cy="85075"/>
            </a:xfrm>
            <a:custGeom>
              <a:avLst/>
              <a:gdLst/>
              <a:ahLst/>
              <a:cxnLst/>
              <a:rect l="l" t="t" r="r" b="b"/>
              <a:pathLst>
                <a:path w="3404" h="3403" extrusionOk="0">
                  <a:moveTo>
                    <a:pt x="3044" y="1"/>
                  </a:moveTo>
                  <a:lnTo>
                    <a:pt x="1" y="3044"/>
                  </a:lnTo>
                  <a:lnTo>
                    <a:pt x="360" y="3403"/>
                  </a:lnTo>
                  <a:lnTo>
                    <a:pt x="3403" y="360"/>
                  </a:lnTo>
                  <a:lnTo>
                    <a:pt x="3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2500;p67">
              <a:extLst>
                <a:ext uri="{FF2B5EF4-FFF2-40B4-BE49-F238E27FC236}">
                  <a16:creationId xmlns:a16="http://schemas.microsoft.com/office/drawing/2014/main" id="{A9A7718C-22A7-48BB-8A10-4254F8FB66AC}"/>
                </a:ext>
              </a:extLst>
            </p:cNvPr>
            <p:cNvSpPr/>
            <p:nvPr/>
          </p:nvSpPr>
          <p:spPr>
            <a:xfrm>
              <a:off x="1367000" y="1226300"/>
              <a:ext cx="85075" cy="85075"/>
            </a:xfrm>
            <a:custGeom>
              <a:avLst/>
              <a:gdLst/>
              <a:ahLst/>
              <a:cxnLst/>
              <a:rect l="l" t="t" r="r" b="b"/>
              <a:pathLst>
                <a:path w="3403" h="3403" extrusionOk="0">
                  <a:moveTo>
                    <a:pt x="359" y="1"/>
                  </a:moveTo>
                  <a:lnTo>
                    <a:pt x="0" y="360"/>
                  </a:lnTo>
                  <a:lnTo>
                    <a:pt x="3043" y="3403"/>
                  </a:lnTo>
                  <a:lnTo>
                    <a:pt x="3402" y="3044"/>
                  </a:lnTo>
                  <a:lnTo>
                    <a:pt x="3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2501;p67">
              <a:extLst>
                <a:ext uri="{FF2B5EF4-FFF2-40B4-BE49-F238E27FC236}">
                  <a16:creationId xmlns:a16="http://schemas.microsoft.com/office/drawing/2014/main" id="{AF91D1DE-F707-48B4-ACCD-862440988F77}"/>
                </a:ext>
              </a:extLst>
            </p:cNvPr>
            <p:cNvSpPr/>
            <p:nvPr/>
          </p:nvSpPr>
          <p:spPr>
            <a:xfrm>
              <a:off x="1366525" y="1226300"/>
              <a:ext cx="85550" cy="85075"/>
            </a:xfrm>
            <a:custGeom>
              <a:avLst/>
              <a:gdLst/>
              <a:ahLst/>
              <a:cxnLst/>
              <a:rect l="l" t="t" r="r" b="b"/>
              <a:pathLst>
                <a:path w="3422" h="3403" extrusionOk="0">
                  <a:moveTo>
                    <a:pt x="3062" y="1"/>
                  </a:moveTo>
                  <a:lnTo>
                    <a:pt x="0" y="3044"/>
                  </a:lnTo>
                  <a:lnTo>
                    <a:pt x="359" y="3403"/>
                  </a:lnTo>
                  <a:lnTo>
                    <a:pt x="3421" y="360"/>
                  </a:lnTo>
                  <a:lnTo>
                    <a:pt x="30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2502;p67">
              <a:extLst>
                <a:ext uri="{FF2B5EF4-FFF2-40B4-BE49-F238E27FC236}">
                  <a16:creationId xmlns:a16="http://schemas.microsoft.com/office/drawing/2014/main" id="{22E64489-47EF-422D-8190-E44F62DCC6D5}"/>
                </a:ext>
              </a:extLst>
            </p:cNvPr>
            <p:cNvSpPr/>
            <p:nvPr/>
          </p:nvSpPr>
          <p:spPr>
            <a:xfrm>
              <a:off x="1517725" y="1226300"/>
              <a:ext cx="85075" cy="85075"/>
            </a:xfrm>
            <a:custGeom>
              <a:avLst/>
              <a:gdLst/>
              <a:ahLst/>
              <a:cxnLst/>
              <a:rect l="l" t="t" r="r" b="b"/>
              <a:pathLst>
                <a:path w="3403" h="3403" extrusionOk="0">
                  <a:moveTo>
                    <a:pt x="360" y="1"/>
                  </a:moveTo>
                  <a:lnTo>
                    <a:pt x="1" y="360"/>
                  </a:lnTo>
                  <a:lnTo>
                    <a:pt x="3044" y="3403"/>
                  </a:lnTo>
                  <a:lnTo>
                    <a:pt x="3403" y="3044"/>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2503;p67">
              <a:extLst>
                <a:ext uri="{FF2B5EF4-FFF2-40B4-BE49-F238E27FC236}">
                  <a16:creationId xmlns:a16="http://schemas.microsoft.com/office/drawing/2014/main" id="{15B57454-A213-4178-86AD-CEE6B7442CE2}"/>
                </a:ext>
              </a:extLst>
            </p:cNvPr>
            <p:cNvSpPr/>
            <p:nvPr/>
          </p:nvSpPr>
          <p:spPr>
            <a:xfrm>
              <a:off x="1517725" y="1226300"/>
              <a:ext cx="85075" cy="85075"/>
            </a:xfrm>
            <a:custGeom>
              <a:avLst/>
              <a:gdLst/>
              <a:ahLst/>
              <a:cxnLst/>
              <a:rect l="l" t="t" r="r" b="b"/>
              <a:pathLst>
                <a:path w="3403" h="3403" extrusionOk="0">
                  <a:moveTo>
                    <a:pt x="3044" y="1"/>
                  </a:moveTo>
                  <a:lnTo>
                    <a:pt x="1" y="3044"/>
                  </a:lnTo>
                  <a:lnTo>
                    <a:pt x="360" y="3403"/>
                  </a:lnTo>
                  <a:lnTo>
                    <a:pt x="3403" y="360"/>
                  </a:lnTo>
                  <a:lnTo>
                    <a:pt x="3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2504;p67">
              <a:extLst>
                <a:ext uri="{FF2B5EF4-FFF2-40B4-BE49-F238E27FC236}">
                  <a16:creationId xmlns:a16="http://schemas.microsoft.com/office/drawing/2014/main" id="{FFFA982E-AF04-4706-974A-FC44E5C2600B}"/>
                </a:ext>
              </a:extLst>
            </p:cNvPr>
            <p:cNvSpPr/>
            <p:nvPr/>
          </p:nvSpPr>
          <p:spPr>
            <a:xfrm>
              <a:off x="1215775" y="1527775"/>
              <a:ext cx="85550" cy="85550"/>
            </a:xfrm>
            <a:custGeom>
              <a:avLst/>
              <a:gdLst/>
              <a:ahLst/>
              <a:cxnLst/>
              <a:rect l="l" t="t" r="r" b="b"/>
              <a:pathLst>
                <a:path w="3422" h="3422" extrusionOk="0">
                  <a:moveTo>
                    <a:pt x="360" y="1"/>
                  </a:moveTo>
                  <a:lnTo>
                    <a:pt x="1" y="360"/>
                  </a:lnTo>
                  <a:lnTo>
                    <a:pt x="3063" y="3422"/>
                  </a:lnTo>
                  <a:lnTo>
                    <a:pt x="3422" y="3063"/>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2505;p67">
              <a:extLst>
                <a:ext uri="{FF2B5EF4-FFF2-40B4-BE49-F238E27FC236}">
                  <a16:creationId xmlns:a16="http://schemas.microsoft.com/office/drawing/2014/main" id="{A5A83381-75EB-4716-829F-2C2EECC496D8}"/>
                </a:ext>
              </a:extLst>
            </p:cNvPr>
            <p:cNvSpPr/>
            <p:nvPr/>
          </p:nvSpPr>
          <p:spPr>
            <a:xfrm>
              <a:off x="1215775" y="1527775"/>
              <a:ext cx="85100" cy="85100"/>
            </a:xfrm>
            <a:custGeom>
              <a:avLst/>
              <a:gdLst/>
              <a:ahLst/>
              <a:cxnLst/>
              <a:rect l="l" t="t" r="r" b="b"/>
              <a:pathLst>
                <a:path w="3404" h="3404" extrusionOk="0">
                  <a:moveTo>
                    <a:pt x="3044" y="1"/>
                  </a:moveTo>
                  <a:lnTo>
                    <a:pt x="1" y="3044"/>
                  </a:lnTo>
                  <a:lnTo>
                    <a:pt x="360" y="3403"/>
                  </a:lnTo>
                  <a:lnTo>
                    <a:pt x="3403" y="360"/>
                  </a:lnTo>
                  <a:lnTo>
                    <a:pt x="3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506;p67">
              <a:extLst>
                <a:ext uri="{FF2B5EF4-FFF2-40B4-BE49-F238E27FC236}">
                  <a16:creationId xmlns:a16="http://schemas.microsoft.com/office/drawing/2014/main" id="{BB6DEE2D-4BEA-42D1-AB4D-CF31218BAAEC}"/>
                </a:ext>
              </a:extLst>
            </p:cNvPr>
            <p:cNvSpPr/>
            <p:nvPr/>
          </p:nvSpPr>
          <p:spPr>
            <a:xfrm>
              <a:off x="1367000" y="1527775"/>
              <a:ext cx="85075" cy="85100"/>
            </a:xfrm>
            <a:custGeom>
              <a:avLst/>
              <a:gdLst/>
              <a:ahLst/>
              <a:cxnLst/>
              <a:rect l="l" t="t" r="r" b="b"/>
              <a:pathLst>
                <a:path w="3403" h="3404" extrusionOk="0">
                  <a:moveTo>
                    <a:pt x="359" y="1"/>
                  </a:moveTo>
                  <a:lnTo>
                    <a:pt x="0" y="360"/>
                  </a:lnTo>
                  <a:lnTo>
                    <a:pt x="3043" y="3403"/>
                  </a:lnTo>
                  <a:lnTo>
                    <a:pt x="3402" y="3044"/>
                  </a:lnTo>
                  <a:lnTo>
                    <a:pt x="3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507;p67">
              <a:extLst>
                <a:ext uri="{FF2B5EF4-FFF2-40B4-BE49-F238E27FC236}">
                  <a16:creationId xmlns:a16="http://schemas.microsoft.com/office/drawing/2014/main" id="{21920184-277D-46F4-970F-32B0AA52794A}"/>
                </a:ext>
              </a:extLst>
            </p:cNvPr>
            <p:cNvSpPr/>
            <p:nvPr/>
          </p:nvSpPr>
          <p:spPr>
            <a:xfrm>
              <a:off x="1367000" y="1527775"/>
              <a:ext cx="85075" cy="85100"/>
            </a:xfrm>
            <a:custGeom>
              <a:avLst/>
              <a:gdLst/>
              <a:ahLst/>
              <a:cxnLst/>
              <a:rect l="l" t="t" r="r" b="b"/>
              <a:pathLst>
                <a:path w="3403" h="3404" extrusionOk="0">
                  <a:moveTo>
                    <a:pt x="3043" y="1"/>
                  </a:moveTo>
                  <a:lnTo>
                    <a:pt x="0" y="3044"/>
                  </a:lnTo>
                  <a:lnTo>
                    <a:pt x="359" y="3403"/>
                  </a:lnTo>
                  <a:lnTo>
                    <a:pt x="3402" y="360"/>
                  </a:lnTo>
                  <a:lnTo>
                    <a:pt x="30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508;p67">
              <a:extLst>
                <a:ext uri="{FF2B5EF4-FFF2-40B4-BE49-F238E27FC236}">
                  <a16:creationId xmlns:a16="http://schemas.microsoft.com/office/drawing/2014/main" id="{D883F3C1-23B6-4292-B73D-4AEA6731E306}"/>
                </a:ext>
              </a:extLst>
            </p:cNvPr>
            <p:cNvSpPr/>
            <p:nvPr/>
          </p:nvSpPr>
          <p:spPr>
            <a:xfrm>
              <a:off x="1517725" y="1527775"/>
              <a:ext cx="85075" cy="85100"/>
            </a:xfrm>
            <a:custGeom>
              <a:avLst/>
              <a:gdLst/>
              <a:ahLst/>
              <a:cxnLst/>
              <a:rect l="l" t="t" r="r" b="b"/>
              <a:pathLst>
                <a:path w="3403" h="3404" extrusionOk="0">
                  <a:moveTo>
                    <a:pt x="360" y="1"/>
                  </a:moveTo>
                  <a:lnTo>
                    <a:pt x="1" y="360"/>
                  </a:lnTo>
                  <a:lnTo>
                    <a:pt x="3044" y="3403"/>
                  </a:lnTo>
                  <a:lnTo>
                    <a:pt x="3403" y="3044"/>
                  </a:lnTo>
                  <a:lnTo>
                    <a:pt x="3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509;p67">
              <a:extLst>
                <a:ext uri="{FF2B5EF4-FFF2-40B4-BE49-F238E27FC236}">
                  <a16:creationId xmlns:a16="http://schemas.microsoft.com/office/drawing/2014/main" id="{1CBED8D9-0139-4388-ABC4-E67B4C4CFFFE}"/>
                </a:ext>
              </a:extLst>
            </p:cNvPr>
            <p:cNvSpPr/>
            <p:nvPr/>
          </p:nvSpPr>
          <p:spPr>
            <a:xfrm>
              <a:off x="1517725" y="1527775"/>
              <a:ext cx="85075" cy="85550"/>
            </a:xfrm>
            <a:custGeom>
              <a:avLst/>
              <a:gdLst/>
              <a:ahLst/>
              <a:cxnLst/>
              <a:rect l="l" t="t" r="r" b="b"/>
              <a:pathLst>
                <a:path w="3403" h="3422" extrusionOk="0">
                  <a:moveTo>
                    <a:pt x="3044" y="1"/>
                  </a:moveTo>
                  <a:lnTo>
                    <a:pt x="1" y="3063"/>
                  </a:lnTo>
                  <a:lnTo>
                    <a:pt x="360" y="3422"/>
                  </a:lnTo>
                  <a:lnTo>
                    <a:pt x="3403" y="360"/>
                  </a:lnTo>
                  <a:lnTo>
                    <a:pt x="30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510;p67">
              <a:extLst>
                <a:ext uri="{FF2B5EF4-FFF2-40B4-BE49-F238E27FC236}">
                  <a16:creationId xmlns:a16="http://schemas.microsoft.com/office/drawing/2014/main" id="{E1C9972F-F39C-4E1E-A208-124803F3BC2D}"/>
                </a:ext>
              </a:extLst>
            </p:cNvPr>
            <p:cNvSpPr/>
            <p:nvPr/>
          </p:nvSpPr>
          <p:spPr>
            <a:xfrm>
              <a:off x="1215775" y="1377050"/>
              <a:ext cx="85550" cy="85075"/>
            </a:xfrm>
            <a:custGeom>
              <a:avLst/>
              <a:gdLst/>
              <a:ahLst/>
              <a:cxnLst/>
              <a:rect l="l" t="t" r="r" b="b"/>
              <a:pathLst>
                <a:path w="3422" h="3403" extrusionOk="0">
                  <a:moveTo>
                    <a:pt x="360" y="0"/>
                  </a:moveTo>
                  <a:lnTo>
                    <a:pt x="1" y="359"/>
                  </a:lnTo>
                  <a:lnTo>
                    <a:pt x="3063" y="3403"/>
                  </a:lnTo>
                  <a:lnTo>
                    <a:pt x="3422" y="3043"/>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11;p67">
              <a:extLst>
                <a:ext uri="{FF2B5EF4-FFF2-40B4-BE49-F238E27FC236}">
                  <a16:creationId xmlns:a16="http://schemas.microsoft.com/office/drawing/2014/main" id="{683891D9-02C5-455D-A654-8C6EF0CDBA3A}"/>
                </a:ext>
              </a:extLst>
            </p:cNvPr>
            <p:cNvSpPr/>
            <p:nvPr/>
          </p:nvSpPr>
          <p:spPr>
            <a:xfrm>
              <a:off x="1215775" y="1377050"/>
              <a:ext cx="85100" cy="85075"/>
            </a:xfrm>
            <a:custGeom>
              <a:avLst/>
              <a:gdLst/>
              <a:ahLst/>
              <a:cxnLst/>
              <a:rect l="l" t="t" r="r" b="b"/>
              <a:pathLst>
                <a:path w="3404" h="3403" extrusionOk="0">
                  <a:moveTo>
                    <a:pt x="3044" y="0"/>
                  </a:moveTo>
                  <a:lnTo>
                    <a:pt x="1" y="3043"/>
                  </a:lnTo>
                  <a:lnTo>
                    <a:pt x="360" y="3403"/>
                  </a:lnTo>
                  <a:lnTo>
                    <a:pt x="3403" y="359"/>
                  </a:lnTo>
                  <a:lnTo>
                    <a:pt x="3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512;p67">
              <a:extLst>
                <a:ext uri="{FF2B5EF4-FFF2-40B4-BE49-F238E27FC236}">
                  <a16:creationId xmlns:a16="http://schemas.microsoft.com/office/drawing/2014/main" id="{EAE71115-7E0B-4C21-92B6-C7A976188A13}"/>
                </a:ext>
              </a:extLst>
            </p:cNvPr>
            <p:cNvSpPr/>
            <p:nvPr/>
          </p:nvSpPr>
          <p:spPr>
            <a:xfrm>
              <a:off x="1367000" y="1377050"/>
              <a:ext cx="85075" cy="85075"/>
            </a:xfrm>
            <a:custGeom>
              <a:avLst/>
              <a:gdLst/>
              <a:ahLst/>
              <a:cxnLst/>
              <a:rect l="l" t="t" r="r" b="b"/>
              <a:pathLst>
                <a:path w="3403" h="3403" extrusionOk="0">
                  <a:moveTo>
                    <a:pt x="359" y="0"/>
                  </a:moveTo>
                  <a:lnTo>
                    <a:pt x="0" y="359"/>
                  </a:lnTo>
                  <a:lnTo>
                    <a:pt x="3043" y="3403"/>
                  </a:lnTo>
                  <a:lnTo>
                    <a:pt x="3402" y="3043"/>
                  </a:lnTo>
                  <a:lnTo>
                    <a:pt x="3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513;p67">
              <a:extLst>
                <a:ext uri="{FF2B5EF4-FFF2-40B4-BE49-F238E27FC236}">
                  <a16:creationId xmlns:a16="http://schemas.microsoft.com/office/drawing/2014/main" id="{F372F853-D0BD-40CE-BB42-7666E365AEA8}"/>
                </a:ext>
              </a:extLst>
            </p:cNvPr>
            <p:cNvSpPr/>
            <p:nvPr/>
          </p:nvSpPr>
          <p:spPr>
            <a:xfrm>
              <a:off x="1367000" y="1377050"/>
              <a:ext cx="85075" cy="85075"/>
            </a:xfrm>
            <a:custGeom>
              <a:avLst/>
              <a:gdLst/>
              <a:ahLst/>
              <a:cxnLst/>
              <a:rect l="l" t="t" r="r" b="b"/>
              <a:pathLst>
                <a:path w="3403" h="3403" extrusionOk="0">
                  <a:moveTo>
                    <a:pt x="3043" y="0"/>
                  </a:moveTo>
                  <a:lnTo>
                    <a:pt x="0" y="3043"/>
                  </a:lnTo>
                  <a:lnTo>
                    <a:pt x="359" y="3403"/>
                  </a:lnTo>
                  <a:lnTo>
                    <a:pt x="3402" y="359"/>
                  </a:lnTo>
                  <a:lnTo>
                    <a:pt x="3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514;p67">
              <a:extLst>
                <a:ext uri="{FF2B5EF4-FFF2-40B4-BE49-F238E27FC236}">
                  <a16:creationId xmlns:a16="http://schemas.microsoft.com/office/drawing/2014/main" id="{B6AD0C21-EC5A-40D5-B4E5-3E00CE181622}"/>
                </a:ext>
              </a:extLst>
            </p:cNvPr>
            <p:cNvSpPr/>
            <p:nvPr/>
          </p:nvSpPr>
          <p:spPr>
            <a:xfrm>
              <a:off x="1517725" y="1377050"/>
              <a:ext cx="85075" cy="85075"/>
            </a:xfrm>
            <a:custGeom>
              <a:avLst/>
              <a:gdLst/>
              <a:ahLst/>
              <a:cxnLst/>
              <a:rect l="l" t="t" r="r" b="b"/>
              <a:pathLst>
                <a:path w="3403" h="3403" extrusionOk="0">
                  <a:moveTo>
                    <a:pt x="360" y="0"/>
                  </a:moveTo>
                  <a:lnTo>
                    <a:pt x="1" y="359"/>
                  </a:lnTo>
                  <a:lnTo>
                    <a:pt x="3044" y="3403"/>
                  </a:lnTo>
                  <a:lnTo>
                    <a:pt x="3403" y="3043"/>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515;p67">
              <a:extLst>
                <a:ext uri="{FF2B5EF4-FFF2-40B4-BE49-F238E27FC236}">
                  <a16:creationId xmlns:a16="http://schemas.microsoft.com/office/drawing/2014/main" id="{3B571277-CE20-4CF9-ABCD-0EC41F06FD95}"/>
                </a:ext>
              </a:extLst>
            </p:cNvPr>
            <p:cNvSpPr/>
            <p:nvPr/>
          </p:nvSpPr>
          <p:spPr>
            <a:xfrm>
              <a:off x="1517725" y="1377050"/>
              <a:ext cx="85075" cy="85075"/>
            </a:xfrm>
            <a:custGeom>
              <a:avLst/>
              <a:gdLst/>
              <a:ahLst/>
              <a:cxnLst/>
              <a:rect l="l" t="t" r="r" b="b"/>
              <a:pathLst>
                <a:path w="3403" h="3403" extrusionOk="0">
                  <a:moveTo>
                    <a:pt x="3044" y="0"/>
                  </a:moveTo>
                  <a:lnTo>
                    <a:pt x="1" y="3043"/>
                  </a:lnTo>
                  <a:lnTo>
                    <a:pt x="360" y="3403"/>
                  </a:lnTo>
                  <a:lnTo>
                    <a:pt x="3403" y="359"/>
                  </a:lnTo>
                  <a:lnTo>
                    <a:pt x="3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 name="图片占位符 1">
            <a:extLst>
              <a:ext uri="{FF2B5EF4-FFF2-40B4-BE49-F238E27FC236}">
                <a16:creationId xmlns:a16="http://schemas.microsoft.com/office/drawing/2014/main" id="{6F2031CA-BAFF-4AF0-B598-952829709071}"/>
              </a:ext>
            </a:extLst>
          </p:cNvPr>
          <p:cNvSpPr>
            <a:spLocks noGrp="1"/>
          </p:cNvSpPr>
          <p:nvPr>
            <p:ph type="pic" idx="10"/>
          </p:nvPr>
        </p:nvSpPr>
        <p:spPr>
          <a:xfrm>
            <a:off x="2" y="1347294"/>
            <a:ext cx="5926932" cy="4603337"/>
          </a:xfrm>
          <a:prstGeom prst="rect">
            <a:avLst/>
          </a:prstGeom>
          <a:noFill/>
          <a:ln>
            <a:noFill/>
          </a:ln>
        </p:spPr>
        <p:txBody>
          <a:bodyPr/>
          <a:lstStyle>
            <a:lvl1pPr>
              <a:defRPr>
                <a:latin typeface="思源黑体 CN Light" panose="020B0300000000000000" pitchFamily="34" charset="-122"/>
                <a:ea typeface="思源黑体 CN Light" panose="020B0300000000000000" pitchFamily="34" charset="-122"/>
              </a:defRPr>
            </a:lvl1pPr>
          </a:lstStyle>
          <a:p>
            <a:endParaRPr lang="zh-CN" altLang="en-US"/>
          </a:p>
        </p:txBody>
      </p:sp>
    </p:spTree>
    <p:extLst>
      <p:ext uri="{BB962C8B-B14F-4D97-AF65-F5344CB8AC3E}">
        <p14:creationId xmlns:p14="http://schemas.microsoft.com/office/powerpoint/2010/main" val="24328796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31"/>
        <p:cNvGrpSpPr/>
        <p:nvPr/>
      </p:nvGrpSpPr>
      <p:grpSpPr>
        <a:xfrm>
          <a:off x="0" y="0"/>
          <a:ext cx="0" cy="0"/>
          <a:chOff x="0" y="0"/>
          <a:chExt cx="0" cy="0"/>
        </a:xfrm>
      </p:grpSpPr>
      <p:sp>
        <p:nvSpPr>
          <p:cNvPr id="33" name="Google Shape;33;p7"/>
          <p:cNvSpPr txBox="1">
            <a:spLocks noGrp="1"/>
          </p:cNvSpPr>
          <p:nvPr>
            <p:ph type="title"/>
          </p:nvPr>
        </p:nvSpPr>
        <p:spPr>
          <a:xfrm>
            <a:off x="947300" y="720000"/>
            <a:ext cx="5330000" cy="926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699064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9"/>
        <p:cNvGrpSpPr/>
        <p:nvPr/>
      </p:nvGrpSpPr>
      <p:grpSpPr>
        <a:xfrm>
          <a:off x="0" y="0"/>
          <a:ext cx="0" cy="0"/>
          <a:chOff x="0" y="0"/>
          <a:chExt cx="0" cy="0"/>
        </a:xfrm>
      </p:grpSpPr>
      <p:pic>
        <p:nvPicPr>
          <p:cNvPr id="25" name="图片 24">
            <a:extLst>
              <a:ext uri="{FF2B5EF4-FFF2-40B4-BE49-F238E27FC236}">
                <a16:creationId xmlns:a16="http://schemas.microsoft.com/office/drawing/2014/main" id="{3BE6CBD2-B70F-4625-85A0-E8FC08FF0B9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26" name="矩形 25">
            <a:extLst>
              <a:ext uri="{FF2B5EF4-FFF2-40B4-BE49-F238E27FC236}">
                <a16:creationId xmlns:a16="http://schemas.microsoft.com/office/drawing/2014/main" id="{726491BA-A60B-4E65-AFD9-109C1741239D}"/>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Google Shape;50;p13"/>
          <p:cNvSpPr txBox="1"/>
          <p:nvPr/>
        </p:nvSpPr>
        <p:spPr>
          <a:xfrm>
            <a:off x="960000" y="720000"/>
            <a:ext cx="4163200" cy="9916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None/>
            </a:pPr>
            <a:endParaRPr sz="6667">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1" name="Google Shape;51;p13"/>
          <p:cNvSpPr txBox="1"/>
          <p:nvPr/>
        </p:nvSpPr>
        <p:spPr>
          <a:xfrm>
            <a:off x="5728496" y="697753"/>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2" name="Google Shape;52;p13"/>
          <p:cNvSpPr txBox="1"/>
          <p:nvPr/>
        </p:nvSpPr>
        <p:spPr>
          <a:xfrm>
            <a:off x="5410896" y="1809084"/>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3" name="Google Shape;53;p13"/>
          <p:cNvSpPr txBox="1"/>
          <p:nvPr/>
        </p:nvSpPr>
        <p:spPr>
          <a:xfrm>
            <a:off x="5324096" y="2387345"/>
            <a:ext cx="28912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2400">
              <a:solidFill>
                <a:srgbClr val="09612F"/>
              </a:solidFill>
              <a:latin typeface="思源黑体 CN Light" panose="020B0300000000000000" pitchFamily="34" charset="-122"/>
              <a:ea typeface="思源黑体 CN Light" panose="020B0300000000000000" pitchFamily="34" charset="-122"/>
              <a:cs typeface="Playfair Display"/>
              <a:sym typeface="Playfair Display"/>
            </a:endParaRPr>
          </a:p>
        </p:txBody>
      </p:sp>
      <p:sp>
        <p:nvSpPr>
          <p:cNvPr id="54" name="Google Shape;54;p13"/>
          <p:cNvSpPr txBox="1"/>
          <p:nvPr/>
        </p:nvSpPr>
        <p:spPr>
          <a:xfrm>
            <a:off x="5728496" y="3743652"/>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5" name="Google Shape;55;p13"/>
          <p:cNvSpPr txBox="1"/>
          <p:nvPr/>
        </p:nvSpPr>
        <p:spPr>
          <a:xfrm>
            <a:off x="5410896" y="4878113"/>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7" name="Google Shape;57;p13"/>
          <p:cNvSpPr txBox="1"/>
          <p:nvPr/>
        </p:nvSpPr>
        <p:spPr>
          <a:xfrm>
            <a:off x="8443269" y="1809084"/>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8" name="Google Shape;58;p13"/>
          <p:cNvSpPr txBox="1"/>
          <p:nvPr/>
        </p:nvSpPr>
        <p:spPr>
          <a:xfrm>
            <a:off x="8356469" y="2387345"/>
            <a:ext cx="28912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2400">
              <a:solidFill>
                <a:srgbClr val="09612F"/>
              </a:solidFill>
              <a:latin typeface="思源黑体 CN Light" panose="020B0300000000000000" pitchFamily="34" charset="-122"/>
              <a:ea typeface="思源黑体 CN Light" panose="020B0300000000000000" pitchFamily="34" charset="-122"/>
              <a:cs typeface="Playfair Display"/>
              <a:sym typeface="Playfair Display"/>
            </a:endParaRPr>
          </a:p>
        </p:txBody>
      </p:sp>
      <p:sp>
        <p:nvSpPr>
          <p:cNvPr id="59" name="Google Shape;59;p13"/>
          <p:cNvSpPr txBox="1"/>
          <p:nvPr/>
        </p:nvSpPr>
        <p:spPr>
          <a:xfrm>
            <a:off x="8760869" y="3743652"/>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60" name="Google Shape;60;p13"/>
          <p:cNvSpPr txBox="1"/>
          <p:nvPr/>
        </p:nvSpPr>
        <p:spPr>
          <a:xfrm>
            <a:off x="8443269" y="4878113"/>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62" name="Google Shape;62;p13"/>
          <p:cNvSpPr txBox="1">
            <a:spLocks noGrp="1"/>
          </p:cNvSpPr>
          <p:nvPr>
            <p:ph type="title" hasCustomPrompt="1"/>
          </p:nvPr>
        </p:nvSpPr>
        <p:spPr>
          <a:xfrm>
            <a:off x="631581"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3" name="Google Shape;63;p13"/>
          <p:cNvSpPr txBox="1">
            <a:spLocks noGrp="1"/>
          </p:cNvSpPr>
          <p:nvPr>
            <p:ph type="title" idx="2" hasCustomPrompt="1"/>
          </p:nvPr>
        </p:nvSpPr>
        <p:spPr>
          <a:xfrm>
            <a:off x="3307593"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4" name="Google Shape;64;p13"/>
          <p:cNvSpPr txBox="1">
            <a:spLocks noGrp="1"/>
          </p:cNvSpPr>
          <p:nvPr>
            <p:ph type="title" idx="3" hasCustomPrompt="1"/>
          </p:nvPr>
        </p:nvSpPr>
        <p:spPr>
          <a:xfrm>
            <a:off x="5983607"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5" name="Google Shape;65;p13"/>
          <p:cNvSpPr txBox="1">
            <a:spLocks noGrp="1"/>
          </p:cNvSpPr>
          <p:nvPr>
            <p:ph type="title" idx="4" hasCustomPrompt="1"/>
          </p:nvPr>
        </p:nvSpPr>
        <p:spPr>
          <a:xfrm>
            <a:off x="8659619"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6" name="Google Shape;66;p13"/>
          <p:cNvSpPr txBox="1">
            <a:spLocks noGrp="1"/>
          </p:cNvSpPr>
          <p:nvPr>
            <p:ph type="subTitle" idx="1"/>
          </p:nvPr>
        </p:nvSpPr>
        <p:spPr>
          <a:xfrm>
            <a:off x="9167619" y="3000244"/>
            <a:ext cx="2242400" cy="512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667" b="1">
                <a:latin typeface="Oswald"/>
                <a:ea typeface="Oswald"/>
                <a:cs typeface="Oswald"/>
                <a:sym typeface="Oswald"/>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67" name="Google Shape;67;p13"/>
          <p:cNvSpPr txBox="1">
            <a:spLocks noGrp="1"/>
          </p:cNvSpPr>
          <p:nvPr>
            <p:ph type="subTitle" idx="5"/>
          </p:nvPr>
        </p:nvSpPr>
        <p:spPr>
          <a:xfrm>
            <a:off x="6481404" y="3000244"/>
            <a:ext cx="23616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9" name="Google Shape;69;p13"/>
          <p:cNvSpPr txBox="1">
            <a:spLocks noGrp="1"/>
          </p:cNvSpPr>
          <p:nvPr>
            <p:ph type="subTitle" idx="6"/>
          </p:nvPr>
        </p:nvSpPr>
        <p:spPr>
          <a:xfrm>
            <a:off x="3801780" y="3000244"/>
            <a:ext cx="23448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0" name="Google Shape;70;p13"/>
          <p:cNvSpPr txBox="1">
            <a:spLocks noGrp="1"/>
          </p:cNvSpPr>
          <p:nvPr>
            <p:ph type="subTitle" idx="7"/>
          </p:nvPr>
        </p:nvSpPr>
        <p:spPr>
          <a:xfrm>
            <a:off x="1139581" y="3000244"/>
            <a:ext cx="23616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1" name="Google Shape;71;p13"/>
          <p:cNvSpPr txBox="1">
            <a:spLocks noGrp="1"/>
          </p:cNvSpPr>
          <p:nvPr>
            <p:ph type="subTitle" idx="8"/>
          </p:nvPr>
        </p:nvSpPr>
        <p:spPr>
          <a:xfrm>
            <a:off x="1139567"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2" name="Google Shape;72;p13"/>
          <p:cNvSpPr txBox="1">
            <a:spLocks noGrp="1"/>
          </p:cNvSpPr>
          <p:nvPr>
            <p:ph type="subTitle" idx="9"/>
          </p:nvPr>
        </p:nvSpPr>
        <p:spPr>
          <a:xfrm>
            <a:off x="9167619" y="3425336"/>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3" name="Google Shape;73;p13"/>
          <p:cNvSpPr txBox="1">
            <a:spLocks noGrp="1"/>
          </p:cNvSpPr>
          <p:nvPr>
            <p:ph type="subTitle" idx="13"/>
          </p:nvPr>
        </p:nvSpPr>
        <p:spPr>
          <a:xfrm>
            <a:off x="3801769"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4" name="Google Shape;74;p13"/>
          <p:cNvSpPr txBox="1">
            <a:spLocks noGrp="1"/>
          </p:cNvSpPr>
          <p:nvPr>
            <p:ph type="subTitle" idx="14"/>
          </p:nvPr>
        </p:nvSpPr>
        <p:spPr>
          <a:xfrm>
            <a:off x="6481396"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6" name="Google Shape;76;p13"/>
          <p:cNvSpPr txBox="1">
            <a:spLocks noGrp="1"/>
          </p:cNvSpPr>
          <p:nvPr>
            <p:ph type="title" idx="15"/>
          </p:nvPr>
        </p:nvSpPr>
        <p:spPr>
          <a:xfrm>
            <a:off x="960000" y="720000"/>
            <a:ext cx="5933600" cy="890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11407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reserve="1" userDrawn="1">
  <p:cSld name="1_Table of contents">
    <p:spTree>
      <p:nvGrpSpPr>
        <p:cNvPr id="1" name="Shape 49"/>
        <p:cNvGrpSpPr/>
        <p:nvPr/>
      </p:nvGrpSpPr>
      <p:grpSpPr>
        <a:xfrm>
          <a:off x="0" y="0"/>
          <a:ext cx="0" cy="0"/>
          <a:chOff x="0" y="0"/>
          <a:chExt cx="0" cy="0"/>
        </a:xfrm>
      </p:grpSpPr>
      <p:pic>
        <p:nvPicPr>
          <p:cNvPr id="25" name="图片 24">
            <a:extLst>
              <a:ext uri="{FF2B5EF4-FFF2-40B4-BE49-F238E27FC236}">
                <a16:creationId xmlns:a16="http://schemas.microsoft.com/office/drawing/2014/main" id="{D3646900-3F3B-4CD1-BA02-9643B9D0C5B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2" name="矩形 1">
            <a:extLst>
              <a:ext uri="{FF2B5EF4-FFF2-40B4-BE49-F238E27FC236}">
                <a16:creationId xmlns:a16="http://schemas.microsoft.com/office/drawing/2014/main" id="{38DFAE73-C6ED-4C0B-BB17-F8C00A8D5B12}"/>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9224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 userDrawn="1">
  <p:cSld name="Title and Three Columns ">
    <p:spTree>
      <p:nvGrpSpPr>
        <p:cNvPr id="1" name="Shape 89"/>
        <p:cNvGrpSpPr/>
        <p:nvPr/>
      </p:nvGrpSpPr>
      <p:grpSpPr>
        <a:xfrm>
          <a:off x="0" y="0"/>
          <a:ext cx="0" cy="0"/>
          <a:chOff x="0" y="0"/>
          <a:chExt cx="0" cy="0"/>
        </a:xfrm>
      </p:grpSpPr>
      <p:sp>
        <p:nvSpPr>
          <p:cNvPr id="90" name="Google Shape;90;p16"/>
          <p:cNvSpPr txBox="1">
            <a:spLocks noGrp="1"/>
          </p:cNvSpPr>
          <p:nvPr>
            <p:ph type="subTitle" idx="1"/>
          </p:nvPr>
        </p:nvSpPr>
        <p:spPr>
          <a:xfrm>
            <a:off x="960500" y="4035279"/>
            <a:ext cx="3090800" cy="57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a:buNone/>
              <a:defRPr sz="2667" b="1">
                <a:latin typeface="Oswald"/>
                <a:ea typeface="Oswald"/>
                <a:cs typeface="Oswald"/>
                <a:sym typeface="Oswald"/>
              </a:defRPr>
            </a:lvl1pPr>
            <a:lvl2pPr lvl="1" algn="ctr">
              <a:lnSpc>
                <a:spcPct val="100000"/>
              </a:lnSpc>
              <a:spcBef>
                <a:spcPts val="2133"/>
              </a:spcBef>
              <a:spcAft>
                <a:spcPts val="0"/>
              </a:spcAft>
              <a:buSzPts val="2000"/>
              <a:buFont typeface="Oswald"/>
              <a:buNone/>
              <a:defRPr sz="2667" b="1">
                <a:latin typeface="Oswald"/>
                <a:ea typeface="Oswald"/>
                <a:cs typeface="Oswald"/>
                <a:sym typeface="Oswald"/>
              </a:defRPr>
            </a:lvl2pPr>
            <a:lvl3pPr lvl="2" algn="ctr">
              <a:lnSpc>
                <a:spcPct val="100000"/>
              </a:lnSpc>
              <a:spcBef>
                <a:spcPts val="2133"/>
              </a:spcBef>
              <a:spcAft>
                <a:spcPts val="0"/>
              </a:spcAft>
              <a:buSzPts val="2000"/>
              <a:buFont typeface="Oswald"/>
              <a:buNone/>
              <a:defRPr sz="2667" b="1">
                <a:latin typeface="Oswald"/>
                <a:ea typeface="Oswald"/>
                <a:cs typeface="Oswald"/>
                <a:sym typeface="Oswald"/>
              </a:defRPr>
            </a:lvl3pPr>
            <a:lvl4pPr lvl="3" algn="ctr">
              <a:lnSpc>
                <a:spcPct val="100000"/>
              </a:lnSpc>
              <a:spcBef>
                <a:spcPts val="2133"/>
              </a:spcBef>
              <a:spcAft>
                <a:spcPts val="0"/>
              </a:spcAft>
              <a:buSzPts val="2000"/>
              <a:buFont typeface="Oswald"/>
              <a:buNone/>
              <a:defRPr sz="2667" b="1">
                <a:latin typeface="Oswald"/>
                <a:ea typeface="Oswald"/>
                <a:cs typeface="Oswald"/>
                <a:sym typeface="Oswald"/>
              </a:defRPr>
            </a:lvl4pPr>
            <a:lvl5pPr lvl="4" algn="ctr">
              <a:lnSpc>
                <a:spcPct val="100000"/>
              </a:lnSpc>
              <a:spcBef>
                <a:spcPts val="2133"/>
              </a:spcBef>
              <a:spcAft>
                <a:spcPts val="0"/>
              </a:spcAft>
              <a:buSzPts val="2000"/>
              <a:buFont typeface="Oswald"/>
              <a:buNone/>
              <a:defRPr sz="2667" b="1">
                <a:latin typeface="Oswald"/>
                <a:ea typeface="Oswald"/>
                <a:cs typeface="Oswald"/>
                <a:sym typeface="Oswald"/>
              </a:defRPr>
            </a:lvl5pPr>
            <a:lvl6pPr lvl="5" algn="ctr">
              <a:lnSpc>
                <a:spcPct val="100000"/>
              </a:lnSpc>
              <a:spcBef>
                <a:spcPts val="2133"/>
              </a:spcBef>
              <a:spcAft>
                <a:spcPts val="0"/>
              </a:spcAft>
              <a:buSzPts val="2000"/>
              <a:buFont typeface="Oswald"/>
              <a:buNone/>
              <a:defRPr sz="2667" b="1">
                <a:latin typeface="Oswald"/>
                <a:ea typeface="Oswald"/>
                <a:cs typeface="Oswald"/>
                <a:sym typeface="Oswald"/>
              </a:defRPr>
            </a:lvl6pPr>
            <a:lvl7pPr lvl="6" algn="ctr">
              <a:lnSpc>
                <a:spcPct val="100000"/>
              </a:lnSpc>
              <a:spcBef>
                <a:spcPts val="2133"/>
              </a:spcBef>
              <a:spcAft>
                <a:spcPts val="0"/>
              </a:spcAft>
              <a:buSzPts val="2000"/>
              <a:buFont typeface="Oswald"/>
              <a:buNone/>
              <a:defRPr sz="2667" b="1">
                <a:latin typeface="Oswald"/>
                <a:ea typeface="Oswald"/>
                <a:cs typeface="Oswald"/>
                <a:sym typeface="Oswald"/>
              </a:defRPr>
            </a:lvl7pPr>
            <a:lvl8pPr lvl="7" algn="ctr">
              <a:lnSpc>
                <a:spcPct val="100000"/>
              </a:lnSpc>
              <a:spcBef>
                <a:spcPts val="2133"/>
              </a:spcBef>
              <a:spcAft>
                <a:spcPts val="0"/>
              </a:spcAft>
              <a:buSzPts val="2000"/>
              <a:buFont typeface="Oswald"/>
              <a:buNone/>
              <a:defRPr sz="2667" b="1">
                <a:latin typeface="Oswald"/>
                <a:ea typeface="Oswald"/>
                <a:cs typeface="Oswald"/>
                <a:sym typeface="Oswald"/>
              </a:defRPr>
            </a:lvl8pPr>
            <a:lvl9pPr lvl="8" algn="ctr">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1" name="Google Shape;91;p16"/>
          <p:cNvSpPr txBox="1">
            <a:spLocks noGrp="1"/>
          </p:cNvSpPr>
          <p:nvPr>
            <p:ph type="subTitle" idx="2"/>
          </p:nvPr>
        </p:nvSpPr>
        <p:spPr>
          <a:xfrm>
            <a:off x="4559500" y="4035279"/>
            <a:ext cx="3090800" cy="5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667" b="1">
                <a:latin typeface="Oswald"/>
                <a:ea typeface="Oswald"/>
                <a:cs typeface="Oswald"/>
                <a:sym typeface="Oswald"/>
              </a:defRPr>
            </a:lvl1pPr>
            <a:lvl2pPr lvl="1" algn="ct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ct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ct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ct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ct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ct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ct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ct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2" name="Google Shape;92;p16"/>
          <p:cNvSpPr txBox="1">
            <a:spLocks noGrp="1"/>
          </p:cNvSpPr>
          <p:nvPr>
            <p:ph type="subTitle" idx="3"/>
          </p:nvPr>
        </p:nvSpPr>
        <p:spPr>
          <a:xfrm>
            <a:off x="8161267" y="4035267"/>
            <a:ext cx="3090800" cy="5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667" b="1">
                <a:latin typeface="Oswald"/>
                <a:ea typeface="Oswald"/>
                <a:cs typeface="Oswald"/>
                <a:sym typeface="Oswald"/>
              </a:defRPr>
            </a:lvl1pPr>
            <a:lvl2pPr lvl="1" algn="ct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ct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ct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ct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ct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ct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ct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ct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3" name="Google Shape;93;p16"/>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55117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2" userDrawn="1">
  <p:cSld name="Title and Three Columns  2">
    <p:spTree>
      <p:nvGrpSpPr>
        <p:cNvPr id="1" name="Shape 97"/>
        <p:cNvGrpSpPr/>
        <p:nvPr/>
      </p:nvGrpSpPr>
      <p:grpSpPr>
        <a:xfrm>
          <a:off x="0" y="0"/>
          <a:ext cx="0" cy="0"/>
          <a:chOff x="0" y="0"/>
          <a:chExt cx="0" cy="0"/>
        </a:xfrm>
      </p:grpSpPr>
      <p:sp>
        <p:nvSpPr>
          <p:cNvPr id="101" name="Google Shape;101;p17"/>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07771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 userDrawn="1">
  <p:cSld name="Title and Four Columns ">
    <p:spTree>
      <p:nvGrpSpPr>
        <p:cNvPr id="1" name="Shape 115"/>
        <p:cNvGrpSpPr/>
        <p:nvPr/>
      </p:nvGrpSpPr>
      <p:grpSpPr>
        <a:xfrm>
          <a:off x="0" y="0"/>
          <a:ext cx="0" cy="0"/>
          <a:chOff x="0" y="0"/>
          <a:chExt cx="0" cy="0"/>
        </a:xfrm>
      </p:grpSpPr>
      <p:sp>
        <p:nvSpPr>
          <p:cNvPr id="117" name="Google Shape;117;p20"/>
          <p:cNvSpPr txBox="1">
            <a:spLocks noGrp="1"/>
          </p:cNvSpPr>
          <p:nvPr>
            <p:ph type="subTitle" idx="1"/>
          </p:nvPr>
        </p:nvSpPr>
        <p:spPr>
          <a:xfrm>
            <a:off x="977159" y="2747955"/>
            <a:ext cx="3090800" cy="5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Oswald"/>
              <a:buNone/>
              <a:defRPr sz="2667" b="1">
                <a:latin typeface="+mn-ea"/>
                <a:ea typeface="+mn-ea"/>
                <a:cs typeface="Oswald"/>
                <a:sym typeface="Oswald"/>
              </a:defRPr>
            </a:lvl1pPr>
            <a:lvl2pPr lvl="1" algn="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118" name="Google Shape;118;p20"/>
          <p:cNvSpPr txBox="1">
            <a:spLocks noGrp="1"/>
          </p:cNvSpPr>
          <p:nvPr>
            <p:ph type="subTitle" idx="2"/>
          </p:nvPr>
        </p:nvSpPr>
        <p:spPr>
          <a:xfrm>
            <a:off x="977167" y="4491275"/>
            <a:ext cx="3090800" cy="5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Oswald"/>
              <a:buNone/>
              <a:defRPr sz="2667" b="1">
                <a:latin typeface="+mn-ea"/>
                <a:ea typeface="+mn-ea"/>
                <a:cs typeface="Oswald"/>
                <a:sym typeface="Oswald"/>
              </a:defRPr>
            </a:lvl1pPr>
            <a:lvl2pPr lvl="1" algn="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121" name="Google Shape;121;p20"/>
          <p:cNvSpPr txBox="1">
            <a:spLocks noGrp="1"/>
          </p:cNvSpPr>
          <p:nvPr>
            <p:ph type="subTitle" idx="5"/>
          </p:nvPr>
        </p:nvSpPr>
        <p:spPr>
          <a:xfrm>
            <a:off x="8127200" y="2746663"/>
            <a:ext cx="3090800" cy="5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667" b="1">
                <a:latin typeface="+mn-ea"/>
                <a:ea typeface="+mn-ea"/>
                <a:cs typeface="Oswald"/>
                <a:sym typeface="Oswald"/>
              </a:defRPr>
            </a:lvl1pPr>
            <a:lvl2pPr lvl="1" rtl="0">
              <a:lnSpc>
                <a:spcPct val="100000"/>
              </a:lnSpc>
              <a:spcBef>
                <a:spcPts val="2133"/>
              </a:spcBef>
              <a:spcAft>
                <a:spcPts val="0"/>
              </a:spcAft>
              <a:buSzPts val="2000"/>
              <a:buFont typeface="Oswald"/>
              <a:buNone/>
              <a:defRPr sz="2667" b="1">
                <a:latin typeface="Oswald"/>
                <a:ea typeface="Oswald"/>
                <a:cs typeface="Oswald"/>
                <a:sym typeface="Oswald"/>
              </a:defRPr>
            </a:lvl2pPr>
            <a:lvl3pPr lvl="2" rtl="0">
              <a:lnSpc>
                <a:spcPct val="100000"/>
              </a:lnSpc>
              <a:spcBef>
                <a:spcPts val="2133"/>
              </a:spcBef>
              <a:spcAft>
                <a:spcPts val="0"/>
              </a:spcAft>
              <a:buSzPts val="2000"/>
              <a:buFont typeface="Oswald"/>
              <a:buNone/>
              <a:defRPr sz="2667" b="1">
                <a:latin typeface="Oswald"/>
                <a:ea typeface="Oswald"/>
                <a:cs typeface="Oswald"/>
                <a:sym typeface="Oswald"/>
              </a:defRPr>
            </a:lvl3pPr>
            <a:lvl4pPr lvl="3" rtl="0">
              <a:lnSpc>
                <a:spcPct val="100000"/>
              </a:lnSpc>
              <a:spcBef>
                <a:spcPts val="2133"/>
              </a:spcBef>
              <a:spcAft>
                <a:spcPts val="0"/>
              </a:spcAft>
              <a:buSzPts val="2000"/>
              <a:buFont typeface="Oswald"/>
              <a:buNone/>
              <a:defRPr sz="2667" b="1">
                <a:latin typeface="Oswald"/>
                <a:ea typeface="Oswald"/>
                <a:cs typeface="Oswald"/>
                <a:sym typeface="Oswald"/>
              </a:defRPr>
            </a:lvl4pPr>
            <a:lvl5pPr lvl="4" rtl="0">
              <a:lnSpc>
                <a:spcPct val="100000"/>
              </a:lnSpc>
              <a:spcBef>
                <a:spcPts val="2133"/>
              </a:spcBef>
              <a:spcAft>
                <a:spcPts val="0"/>
              </a:spcAft>
              <a:buSzPts val="2000"/>
              <a:buFont typeface="Oswald"/>
              <a:buNone/>
              <a:defRPr sz="2667" b="1">
                <a:latin typeface="Oswald"/>
                <a:ea typeface="Oswald"/>
                <a:cs typeface="Oswald"/>
                <a:sym typeface="Oswald"/>
              </a:defRPr>
            </a:lvl5pPr>
            <a:lvl6pPr lvl="5" rtl="0">
              <a:lnSpc>
                <a:spcPct val="100000"/>
              </a:lnSpc>
              <a:spcBef>
                <a:spcPts val="2133"/>
              </a:spcBef>
              <a:spcAft>
                <a:spcPts val="0"/>
              </a:spcAft>
              <a:buSzPts val="2000"/>
              <a:buFont typeface="Oswald"/>
              <a:buNone/>
              <a:defRPr sz="2667" b="1">
                <a:latin typeface="Oswald"/>
                <a:ea typeface="Oswald"/>
                <a:cs typeface="Oswald"/>
                <a:sym typeface="Oswald"/>
              </a:defRPr>
            </a:lvl6pPr>
            <a:lvl7pPr lvl="6" rtl="0">
              <a:lnSpc>
                <a:spcPct val="100000"/>
              </a:lnSpc>
              <a:spcBef>
                <a:spcPts val="2133"/>
              </a:spcBef>
              <a:spcAft>
                <a:spcPts val="0"/>
              </a:spcAft>
              <a:buSzPts val="2000"/>
              <a:buFont typeface="Oswald"/>
              <a:buNone/>
              <a:defRPr sz="2667" b="1">
                <a:latin typeface="Oswald"/>
                <a:ea typeface="Oswald"/>
                <a:cs typeface="Oswald"/>
                <a:sym typeface="Oswald"/>
              </a:defRPr>
            </a:lvl7pPr>
            <a:lvl8pPr lvl="7" rtl="0">
              <a:lnSpc>
                <a:spcPct val="100000"/>
              </a:lnSpc>
              <a:spcBef>
                <a:spcPts val="2133"/>
              </a:spcBef>
              <a:spcAft>
                <a:spcPts val="0"/>
              </a:spcAft>
              <a:buSzPts val="2000"/>
              <a:buFont typeface="Oswald"/>
              <a:buNone/>
              <a:defRPr sz="2667" b="1">
                <a:latin typeface="Oswald"/>
                <a:ea typeface="Oswald"/>
                <a:cs typeface="Oswald"/>
                <a:sym typeface="Oswald"/>
              </a:defRPr>
            </a:lvl8pPr>
            <a:lvl9pPr lvl="8"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122" name="Google Shape;122;p20"/>
          <p:cNvSpPr txBox="1">
            <a:spLocks noGrp="1"/>
          </p:cNvSpPr>
          <p:nvPr>
            <p:ph type="subTitle" idx="6"/>
          </p:nvPr>
        </p:nvSpPr>
        <p:spPr>
          <a:xfrm>
            <a:off x="8127200" y="4490684"/>
            <a:ext cx="3090800" cy="5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Oswald"/>
              <a:buNone/>
              <a:defRPr sz="2667" b="1">
                <a:latin typeface="+mn-ea"/>
                <a:ea typeface="+mn-ea"/>
                <a:cs typeface="Oswald"/>
                <a:sym typeface="Oswald"/>
              </a:defRPr>
            </a:lvl1pPr>
            <a:lvl2pPr lvl="1" rtl="0">
              <a:lnSpc>
                <a:spcPct val="100000"/>
              </a:lnSpc>
              <a:spcBef>
                <a:spcPts val="2133"/>
              </a:spcBef>
              <a:spcAft>
                <a:spcPts val="0"/>
              </a:spcAft>
              <a:buSzPts val="2000"/>
              <a:buFont typeface="Oswald"/>
              <a:buNone/>
              <a:defRPr sz="2667" b="1">
                <a:latin typeface="Oswald"/>
                <a:ea typeface="Oswald"/>
                <a:cs typeface="Oswald"/>
                <a:sym typeface="Oswald"/>
              </a:defRPr>
            </a:lvl2pPr>
            <a:lvl3pPr lvl="2" rtl="0">
              <a:lnSpc>
                <a:spcPct val="100000"/>
              </a:lnSpc>
              <a:spcBef>
                <a:spcPts val="2133"/>
              </a:spcBef>
              <a:spcAft>
                <a:spcPts val="0"/>
              </a:spcAft>
              <a:buSzPts val="2000"/>
              <a:buFont typeface="Oswald"/>
              <a:buNone/>
              <a:defRPr sz="2667" b="1">
                <a:latin typeface="Oswald"/>
                <a:ea typeface="Oswald"/>
                <a:cs typeface="Oswald"/>
                <a:sym typeface="Oswald"/>
              </a:defRPr>
            </a:lvl3pPr>
            <a:lvl4pPr lvl="3" rtl="0">
              <a:lnSpc>
                <a:spcPct val="100000"/>
              </a:lnSpc>
              <a:spcBef>
                <a:spcPts val="2133"/>
              </a:spcBef>
              <a:spcAft>
                <a:spcPts val="0"/>
              </a:spcAft>
              <a:buSzPts val="2000"/>
              <a:buFont typeface="Oswald"/>
              <a:buNone/>
              <a:defRPr sz="2667" b="1">
                <a:latin typeface="Oswald"/>
                <a:ea typeface="Oswald"/>
                <a:cs typeface="Oswald"/>
                <a:sym typeface="Oswald"/>
              </a:defRPr>
            </a:lvl4pPr>
            <a:lvl5pPr lvl="4" rtl="0">
              <a:lnSpc>
                <a:spcPct val="100000"/>
              </a:lnSpc>
              <a:spcBef>
                <a:spcPts val="2133"/>
              </a:spcBef>
              <a:spcAft>
                <a:spcPts val="0"/>
              </a:spcAft>
              <a:buSzPts val="2000"/>
              <a:buFont typeface="Oswald"/>
              <a:buNone/>
              <a:defRPr sz="2667" b="1">
                <a:latin typeface="Oswald"/>
                <a:ea typeface="Oswald"/>
                <a:cs typeface="Oswald"/>
                <a:sym typeface="Oswald"/>
              </a:defRPr>
            </a:lvl5pPr>
            <a:lvl6pPr lvl="5" rtl="0">
              <a:lnSpc>
                <a:spcPct val="100000"/>
              </a:lnSpc>
              <a:spcBef>
                <a:spcPts val="2133"/>
              </a:spcBef>
              <a:spcAft>
                <a:spcPts val="0"/>
              </a:spcAft>
              <a:buSzPts val="2000"/>
              <a:buFont typeface="Oswald"/>
              <a:buNone/>
              <a:defRPr sz="2667" b="1">
                <a:latin typeface="Oswald"/>
                <a:ea typeface="Oswald"/>
                <a:cs typeface="Oswald"/>
                <a:sym typeface="Oswald"/>
              </a:defRPr>
            </a:lvl6pPr>
            <a:lvl7pPr lvl="6" rtl="0">
              <a:lnSpc>
                <a:spcPct val="100000"/>
              </a:lnSpc>
              <a:spcBef>
                <a:spcPts val="2133"/>
              </a:spcBef>
              <a:spcAft>
                <a:spcPts val="0"/>
              </a:spcAft>
              <a:buSzPts val="2000"/>
              <a:buFont typeface="Oswald"/>
              <a:buNone/>
              <a:defRPr sz="2667" b="1">
                <a:latin typeface="Oswald"/>
                <a:ea typeface="Oswald"/>
                <a:cs typeface="Oswald"/>
                <a:sym typeface="Oswald"/>
              </a:defRPr>
            </a:lvl7pPr>
            <a:lvl8pPr lvl="7" rtl="0">
              <a:lnSpc>
                <a:spcPct val="100000"/>
              </a:lnSpc>
              <a:spcBef>
                <a:spcPts val="2133"/>
              </a:spcBef>
              <a:spcAft>
                <a:spcPts val="0"/>
              </a:spcAft>
              <a:buSzPts val="2000"/>
              <a:buFont typeface="Oswald"/>
              <a:buNone/>
              <a:defRPr sz="2667" b="1">
                <a:latin typeface="Oswald"/>
                <a:ea typeface="Oswald"/>
                <a:cs typeface="Oswald"/>
                <a:sym typeface="Oswald"/>
              </a:defRPr>
            </a:lvl8pPr>
            <a:lvl9pPr lvl="8"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Tree>
    <p:extLst>
      <p:ext uri="{BB962C8B-B14F-4D97-AF65-F5344CB8AC3E}">
        <p14:creationId xmlns:p14="http://schemas.microsoft.com/office/powerpoint/2010/main" val="2294341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11"/>
        <p:cNvGrpSpPr/>
        <p:nvPr/>
      </p:nvGrpSpPr>
      <p:grpSpPr>
        <a:xfrm>
          <a:off x="0" y="0"/>
          <a:ext cx="0" cy="0"/>
          <a:chOff x="0" y="0"/>
          <a:chExt cx="0" cy="0"/>
        </a:xfrm>
      </p:grpSpPr>
      <p:pic>
        <p:nvPicPr>
          <p:cNvPr id="17" name="图片 16">
            <a:extLst>
              <a:ext uri="{FF2B5EF4-FFF2-40B4-BE49-F238E27FC236}">
                <a16:creationId xmlns:a16="http://schemas.microsoft.com/office/drawing/2014/main" id="{67E1EC55-CCD5-4075-BF5C-6D5E1CAB184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18" name="矩形 17">
            <a:extLst>
              <a:ext uri="{FF2B5EF4-FFF2-40B4-BE49-F238E27FC236}">
                <a16:creationId xmlns:a16="http://schemas.microsoft.com/office/drawing/2014/main" id="{9A868A35-1201-40B0-92A1-B75F3FCF0767}"/>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Google Shape;14;p3"/>
          <p:cNvSpPr txBox="1">
            <a:spLocks noGrp="1"/>
          </p:cNvSpPr>
          <p:nvPr>
            <p:ph type="title"/>
          </p:nvPr>
        </p:nvSpPr>
        <p:spPr>
          <a:xfrm>
            <a:off x="2362251" y="3239884"/>
            <a:ext cx="75564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solidFill>
                  <a:schemeClr val="dk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2273349" y="1060600"/>
            <a:ext cx="2984400" cy="23684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6" name="Google Shape;16;p3"/>
          <p:cNvSpPr txBox="1">
            <a:spLocks noGrp="1"/>
          </p:cNvSpPr>
          <p:nvPr>
            <p:ph type="subTitle" idx="1"/>
          </p:nvPr>
        </p:nvSpPr>
        <p:spPr>
          <a:xfrm>
            <a:off x="2362251" y="4209884"/>
            <a:ext cx="7556400" cy="571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atin typeface="思源黑体 CN Light" panose="020B0300000000000000" pitchFamily="34" charset="-122"/>
                <a:ea typeface="思源黑体 CN Light" panose="020B0300000000000000" pitchFamily="34" charset="-122"/>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6306933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3" userDrawn="1">
  <p:cSld name="Title and Two Columns 3">
    <p:spTree>
      <p:nvGrpSpPr>
        <p:cNvPr id="1" name="Shape 125"/>
        <p:cNvGrpSpPr/>
        <p:nvPr/>
      </p:nvGrpSpPr>
      <p:grpSpPr>
        <a:xfrm>
          <a:off x="0" y="0"/>
          <a:ext cx="0" cy="0"/>
          <a:chOff x="0" y="0"/>
          <a:chExt cx="0" cy="0"/>
        </a:xfrm>
      </p:grpSpPr>
      <p:sp>
        <p:nvSpPr>
          <p:cNvPr id="127" name="Google Shape;127;p21"/>
          <p:cNvSpPr txBox="1">
            <a:spLocks noGrp="1"/>
          </p:cNvSpPr>
          <p:nvPr>
            <p:ph type="title"/>
          </p:nvPr>
        </p:nvSpPr>
        <p:spPr>
          <a:xfrm>
            <a:off x="960000" y="720000"/>
            <a:ext cx="4305200" cy="112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983831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ultimedia" userDrawn="1">
  <p:cSld name="Multimedia">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图片占位符 1">
            <a:extLst>
              <a:ext uri="{FF2B5EF4-FFF2-40B4-BE49-F238E27FC236}">
                <a16:creationId xmlns:a16="http://schemas.microsoft.com/office/drawing/2014/main" id="{39B50153-30EB-4EA1-BE4E-0F07FD88CBE1}"/>
              </a:ext>
            </a:extLst>
          </p:cNvPr>
          <p:cNvSpPr>
            <a:spLocks noGrp="1"/>
          </p:cNvSpPr>
          <p:nvPr>
            <p:ph type="pic" sz="quarter" idx="10"/>
          </p:nvPr>
        </p:nvSpPr>
        <p:spPr>
          <a:xfrm>
            <a:off x="1093297" y="2124308"/>
            <a:ext cx="4442516" cy="3058499"/>
          </a:xfrm>
          <a:prstGeom prst="rect">
            <a:avLst/>
          </a:prstGeom>
          <a:noFill/>
          <a:ln>
            <a:noFill/>
          </a:ln>
        </p:spPr>
        <p:txBody>
          <a:bodyPr/>
          <a:lstStyle>
            <a:lvl1pPr>
              <a:defRPr>
                <a:latin typeface="思源黑体 CN Light" panose="020B0300000000000000" pitchFamily="34" charset="-122"/>
                <a:ea typeface="思源黑体 CN Light" panose="020B0300000000000000" pitchFamily="34" charset="-122"/>
              </a:defRPr>
            </a:lvl1pPr>
          </a:lstStyle>
          <a:p>
            <a:endParaRPr lang="zh-CN" altLang="en-US"/>
          </a:p>
        </p:txBody>
      </p:sp>
    </p:spTree>
    <p:extLst>
      <p:ext uri="{BB962C8B-B14F-4D97-AF65-F5344CB8AC3E}">
        <p14:creationId xmlns:p14="http://schemas.microsoft.com/office/powerpoint/2010/main" val="38479893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4" userDrawn="1">
  <p:cSld name="Title and Two Columns 4">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694475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1"/>
        <p:cNvGrpSpPr/>
        <p:nvPr/>
      </p:nvGrpSpPr>
      <p:grpSpPr>
        <a:xfrm>
          <a:off x="0" y="0"/>
          <a:ext cx="0" cy="0"/>
          <a:chOff x="0" y="0"/>
          <a:chExt cx="0" cy="0"/>
        </a:xfrm>
      </p:grpSpPr>
      <p:sp>
        <p:nvSpPr>
          <p:cNvPr id="173" name="Google Shape;173;p26"/>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496990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userDrawn="1">
  <p:cSld name="Title and Four Columns">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960000" y="720000"/>
            <a:ext cx="4305200" cy="112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618183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86"/>
        <p:cNvGrpSpPr/>
        <p:nvPr/>
      </p:nvGrpSpPr>
      <p:grpSpPr>
        <a:xfrm>
          <a:off x="0" y="0"/>
          <a:ext cx="0" cy="0"/>
          <a:chOff x="0" y="0"/>
          <a:chExt cx="0" cy="0"/>
        </a:xfrm>
      </p:grpSpPr>
      <p:sp>
        <p:nvSpPr>
          <p:cNvPr id="188" name="Google Shape;188;p28"/>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646961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userDrawn="1">
  <p:cSld name="Thanks">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3842473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userDrawn="1">
  <p:cSld name="Title and three columns">
    <p:spTree>
      <p:nvGrpSpPr>
        <p:cNvPr id="1" name="Shape 48"/>
        <p:cNvGrpSpPr/>
        <p:nvPr/>
      </p:nvGrpSpPr>
      <p:grpSpPr>
        <a:xfrm>
          <a:off x="0" y="0"/>
          <a:ext cx="0" cy="0"/>
          <a:chOff x="0" y="0"/>
          <a:chExt cx="0" cy="0"/>
        </a:xfrm>
      </p:grpSpPr>
      <p:sp>
        <p:nvSpPr>
          <p:cNvPr id="50" name="Google Shape;50;p13"/>
          <p:cNvSpPr txBox="1">
            <a:spLocks noGrp="1"/>
          </p:cNvSpPr>
          <p:nvPr>
            <p:ph type="title"/>
          </p:nvPr>
        </p:nvSpPr>
        <p:spPr>
          <a:xfrm>
            <a:off x="810700" y="394633"/>
            <a:ext cx="9762400" cy="76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352320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userDrawn="1">
  <p:cSld name="Title and Six Columns">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667">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874047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22"/>
        <p:cNvGrpSpPr/>
        <p:nvPr/>
      </p:nvGrpSpPr>
      <p:grpSpPr>
        <a:xfrm>
          <a:off x="0" y="0"/>
          <a:ext cx="0" cy="0"/>
          <a:chOff x="0" y="0"/>
          <a:chExt cx="0" cy="0"/>
        </a:xfrm>
      </p:grpSpPr>
      <p:sp>
        <p:nvSpPr>
          <p:cNvPr id="28" name="Google Shape;28;p5"/>
          <p:cNvSpPr txBox="1">
            <a:spLocks noGrp="1"/>
          </p:cNvSpPr>
          <p:nvPr>
            <p:ph type="title" idx="4"/>
          </p:nvPr>
        </p:nvSpPr>
        <p:spPr>
          <a:xfrm>
            <a:off x="931312" y="1121619"/>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741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31"/>
        <p:cNvGrpSpPr/>
        <p:nvPr/>
      </p:nvGrpSpPr>
      <p:grpSpPr>
        <a:xfrm>
          <a:off x="0" y="0"/>
          <a:ext cx="0" cy="0"/>
          <a:chOff x="0" y="0"/>
          <a:chExt cx="0" cy="0"/>
        </a:xfrm>
      </p:grpSpPr>
      <p:sp>
        <p:nvSpPr>
          <p:cNvPr id="33" name="Google Shape;33;p7"/>
          <p:cNvSpPr txBox="1">
            <a:spLocks noGrp="1"/>
          </p:cNvSpPr>
          <p:nvPr>
            <p:ph type="title"/>
          </p:nvPr>
        </p:nvSpPr>
        <p:spPr>
          <a:xfrm>
            <a:off x="947300" y="720000"/>
            <a:ext cx="5330000" cy="926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902970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9"/>
        <p:cNvGrpSpPr/>
        <p:nvPr/>
      </p:nvGrpSpPr>
      <p:grpSpPr>
        <a:xfrm>
          <a:off x="0" y="0"/>
          <a:ext cx="0" cy="0"/>
          <a:chOff x="0" y="0"/>
          <a:chExt cx="0" cy="0"/>
        </a:xfrm>
      </p:grpSpPr>
      <p:pic>
        <p:nvPicPr>
          <p:cNvPr id="25" name="图片 24">
            <a:extLst>
              <a:ext uri="{FF2B5EF4-FFF2-40B4-BE49-F238E27FC236}">
                <a16:creationId xmlns:a16="http://schemas.microsoft.com/office/drawing/2014/main" id="{3BE6CBD2-B70F-4625-85A0-E8FC08FF0B9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26" name="矩形 25">
            <a:extLst>
              <a:ext uri="{FF2B5EF4-FFF2-40B4-BE49-F238E27FC236}">
                <a16:creationId xmlns:a16="http://schemas.microsoft.com/office/drawing/2014/main" id="{726491BA-A60B-4E65-AFD9-109C1741239D}"/>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Google Shape;50;p13"/>
          <p:cNvSpPr txBox="1"/>
          <p:nvPr/>
        </p:nvSpPr>
        <p:spPr>
          <a:xfrm>
            <a:off x="960000" y="720000"/>
            <a:ext cx="4163200" cy="9916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None/>
            </a:pPr>
            <a:endParaRPr sz="6667">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1" name="Google Shape;51;p13"/>
          <p:cNvSpPr txBox="1"/>
          <p:nvPr/>
        </p:nvSpPr>
        <p:spPr>
          <a:xfrm>
            <a:off x="5728496" y="697753"/>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2" name="Google Shape;52;p13"/>
          <p:cNvSpPr txBox="1"/>
          <p:nvPr/>
        </p:nvSpPr>
        <p:spPr>
          <a:xfrm>
            <a:off x="5410896" y="1809084"/>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3" name="Google Shape;53;p13"/>
          <p:cNvSpPr txBox="1"/>
          <p:nvPr/>
        </p:nvSpPr>
        <p:spPr>
          <a:xfrm>
            <a:off x="5324096" y="2387345"/>
            <a:ext cx="28912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2400">
              <a:solidFill>
                <a:srgbClr val="09612F"/>
              </a:solidFill>
              <a:latin typeface="思源黑体 CN Light" panose="020B0300000000000000" pitchFamily="34" charset="-122"/>
              <a:ea typeface="思源黑体 CN Light" panose="020B0300000000000000" pitchFamily="34" charset="-122"/>
              <a:cs typeface="Playfair Display"/>
              <a:sym typeface="Playfair Display"/>
            </a:endParaRPr>
          </a:p>
        </p:txBody>
      </p:sp>
      <p:sp>
        <p:nvSpPr>
          <p:cNvPr id="54" name="Google Shape;54;p13"/>
          <p:cNvSpPr txBox="1"/>
          <p:nvPr/>
        </p:nvSpPr>
        <p:spPr>
          <a:xfrm>
            <a:off x="5728496" y="3743652"/>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5" name="Google Shape;55;p13"/>
          <p:cNvSpPr txBox="1"/>
          <p:nvPr/>
        </p:nvSpPr>
        <p:spPr>
          <a:xfrm>
            <a:off x="5410896" y="4878113"/>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7" name="Google Shape;57;p13"/>
          <p:cNvSpPr txBox="1"/>
          <p:nvPr/>
        </p:nvSpPr>
        <p:spPr>
          <a:xfrm>
            <a:off x="8443269" y="1809084"/>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58" name="Google Shape;58;p13"/>
          <p:cNvSpPr txBox="1"/>
          <p:nvPr/>
        </p:nvSpPr>
        <p:spPr>
          <a:xfrm>
            <a:off x="8356469" y="2387345"/>
            <a:ext cx="28912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2400">
              <a:solidFill>
                <a:srgbClr val="09612F"/>
              </a:solidFill>
              <a:latin typeface="思源黑体 CN Light" panose="020B0300000000000000" pitchFamily="34" charset="-122"/>
              <a:ea typeface="思源黑体 CN Light" panose="020B0300000000000000" pitchFamily="34" charset="-122"/>
              <a:cs typeface="Playfair Display"/>
              <a:sym typeface="Playfair Display"/>
            </a:endParaRPr>
          </a:p>
        </p:txBody>
      </p:sp>
      <p:sp>
        <p:nvSpPr>
          <p:cNvPr id="59" name="Google Shape;59;p13"/>
          <p:cNvSpPr txBox="1"/>
          <p:nvPr/>
        </p:nvSpPr>
        <p:spPr>
          <a:xfrm>
            <a:off x="8760869" y="3743652"/>
            <a:ext cx="2082400" cy="10696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endParaRPr sz="6000">
              <a:solidFill>
                <a:srgbClr val="5FAD51"/>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60" name="Google Shape;60;p13"/>
          <p:cNvSpPr txBox="1"/>
          <p:nvPr/>
        </p:nvSpPr>
        <p:spPr>
          <a:xfrm>
            <a:off x="8443269" y="4878113"/>
            <a:ext cx="2717600" cy="8560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33"/>
              </a:spcAft>
              <a:buNone/>
            </a:pPr>
            <a:endParaRPr sz="3333">
              <a:solidFill>
                <a:srgbClr val="09612F"/>
              </a:solidFill>
              <a:latin typeface="思源黑体 CN Light" panose="020B0300000000000000" pitchFamily="34" charset="-122"/>
              <a:ea typeface="思源黑体 CN Light" panose="020B0300000000000000" pitchFamily="34" charset="-122"/>
              <a:cs typeface="Staatliches"/>
              <a:sym typeface="Staatliches"/>
            </a:endParaRPr>
          </a:p>
        </p:txBody>
      </p:sp>
      <p:sp>
        <p:nvSpPr>
          <p:cNvPr id="62" name="Google Shape;62;p13"/>
          <p:cNvSpPr txBox="1">
            <a:spLocks noGrp="1"/>
          </p:cNvSpPr>
          <p:nvPr>
            <p:ph type="title" hasCustomPrompt="1"/>
          </p:nvPr>
        </p:nvSpPr>
        <p:spPr>
          <a:xfrm>
            <a:off x="631581"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3" name="Google Shape;63;p13"/>
          <p:cNvSpPr txBox="1">
            <a:spLocks noGrp="1"/>
          </p:cNvSpPr>
          <p:nvPr>
            <p:ph type="title" idx="2" hasCustomPrompt="1"/>
          </p:nvPr>
        </p:nvSpPr>
        <p:spPr>
          <a:xfrm>
            <a:off x="3307593"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4" name="Google Shape;64;p13"/>
          <p:cNvSpPr txBox="1">
            <a:spLocks noGrp="1"/>
          </p:cNvSpPr>
          <p:nvPr>
            <p:ph type="title" idx="3" hasCustomPrompt="1"/>
          </p:nvPr>
        </p:nvSpPr>
        <p:spPr>
          <a:xfrm>
            <a:off x="5983607"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5" name="Google Shape;65;p13"/>
          <p:cNvSpPr txBox="1">
            <a:spLocks noGrp="1"/>
          </p:cNvSpPr>
          <p:nvPr>
            <p:ph type="title" idx="4" hasCustomPrompt="1"/>
          </p:nvPr>
        </p:nvSpPr>
        <p:spPr>
          <a:xfrm>
            <a:off x="8659619" y="2478576"/>
            <a:ext cx="1221200" cy="10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5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6" name="Google Shape;66;p13"/>
          <p:cNvSpPr txBox="1">
            <a:spLocks noGrp="1"/>
          </p:cNvSpPr>
          <p:nvPr>
            <p:ph type="subTitle" idx="1"/>
          </p:nvPr>
        </p:nvSpPr>
        <p:spPr>
          <a:xfrm>
            <a:off x="9167619" y="3000244"/>
            <a:ext cx="2242400" cy="512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667" b="1">
                <a:latin typeface="Oswald"/>
                <a:ea typeface="Oswald"/>
                <a:cs typeface="Oswald"/>
                <a:sym typeface="Oswald"/>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67" name="Google Shape;67;p13"/>
          <p:cNvSpPr txBox="1">
            <a:spLocks noGrp="1"/>
          </p:cNvSpPr>
          <p:nvPr>
            <p:ph type="subTitle" idx="5"/>
          </p:nvPr>
        </p:nvSpPr>
        <p:spPr>
          <a:xfrm>
            <a:off x="6481404" y="3000244"/>
            <a:ext cx="23616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69" name="Google Shape;69;p13"/>
          <p:cNvSpPr txBox="1">
            <a:spLocks noGrp="1"/>
          </p:cNvSpPr>
          <p:nvPr>
            <p:ph type="subTitle" idx="6"/>
          </p:nvPr>
        </p:nvSpPr>
        <p:spPr>
          <a:xfrm>
            <a:off x="3801780" y="3000244"/>
            <a:ext cx="23448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0" name="Google Shape;70;p13"/>
          <p:cNvSpPr txBox="1">
            <a:spLocks noGrp="1"/>
          </p:cNvSpPr>
          <p:nvPr>
            <p:ph type="subTitle" idx="7"/>
          </p:nvPr>
        </p:nvSpPr>
        <p:spPr>
          <a:xfrm>
            <a:off x="1139581" y="3000244"/>
            <a:ext cx="23616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67" b="1">
                <a:latin typeface="Oswald"/>
                <a:ea typeface="Oswald"/>
                <a:cs typeface="Oswald"/>
                <a:sym typeface="Oswald"/>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1" name="Google Shape;71;p13"/>
          <p:cNvSpPr txBox="1">
            <a:spLocks noGrp="1"/>
          </p:cNvSpPr>
          <p:nvPr>
            <p:ph type="subTitle" idx="8"/>
          </p:nvPr>
        </p:nvSpPr>
        <p:spPr>
          <a:xfrm>
            <a:off x="1139567"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2" name="Google Shape;72;p13"/>
          <p:cNvSpPr txBox="1">
            <a:spLocks noGrp="1"/>
          </p:cNvSpPr>
          <p:nvPr>
            <p:ph type="subTitle" idx="9"/>
          </p:nvPr>
        </p:nvSpPr>
        <p:spPr>
          <a:xfrm>
            <a:off x="9167619" y="3425336"/>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3" name="Google Shape;73;p13"/>
          <p:cNvSpPr txBox="1">
            <a:spLocks noGrp="1"/>
          </p:cNvSpPr>
          <p:nvPr>
            <p:ph type="subTitle" idx="13"/>
          </p:nvPr>
        </p:nvSpPr>
        <p:spPr>
          <a:xfrm>
            <a:off x="3801769"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4" name="Google Shape;74;p13"/>
          <p:cNvSpPr txBox="1">
            <a:spLocks noGrp="1"/>
          </p:cNvSpPr>
          <p:nvPr>
            <p:ph type="subTitle" idx="14"/>
          </p:nvPr>
        </p:nvSpPr>
        <p:spPr>
          <a:xfrm>
            <a:off x="6481396" y="3425333"/>
            <a:ext cx="2392800" cy="1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67">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6" name="Google Shape;76;p13"/>
          <p:cNvSpPr txBox="1">
            <a:spLocks noGrp="1"/>
          </p:cNvSpPr>
          <p:nvPr>
            <p:ph type="title" idx="15"/>
          </p:nvPr>
        </p:nvSpPr>
        <p:spPr>
          <a:xfrm>
            <a:off x="960000" y="720000"/>
            <a:ext cx="5933600" cy="890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90738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reserve="1" userDrawn="1">
  <p:cSld name="1_Table of contents">
    <p:spTree>
      <p:nvGrpSpPr>
        <p:cNvPr id="1" name="Shape 49"/>
        <p:cNvGrpSpPr/>
        <p:nvPr/>
      </p:nvGrpSpPr>
      <p:grpSpPr>
        <a:xfrm>
          <a:off x="0" y="0"/>
          <a:ext cx="0" cy="0"/>
          <a:chOff x="0" y="0"/>
          <a:chExt cx="0" cy="0"/>
        </a:xfrm>
      </p:grpSpPr>
      <p:pic>
        <p:nvPicPr>
          <p:cNvPr id="25" name="图片 24">
            <a:extLst>
              <a:ext uri="{FF2B5EF4-FFF2-40B4-BE49-F238E27FC236}">
                <a16:creationId xmlns:a16="http://schemas.microsoft.com/office/drawing/2014/main" id="{D3646900-3F3B-4CD1-BA02-9643B9D0C5B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195560" y="1520793"/>
            <a:ext cx="7996440" cy="5337207"/>
          </a:xfrm>
          <a:prstGeom prst="rect">
            <a:avLst/>
          </a:prstGeom>
        </p:spPr>
      </p:pic>
      <p:sp>
        <p:nvSpPr>
          <p:cNvPr id="2" name="矩形 1">
            <a:extLst>
              <a:ext uri="{FF2B5EF4-FFF2-40B4-BE49-F238E27FC236}">
                <a16:creationId xmlns:a16="http://schemas.microsoft.com/office/drawing/2014/main" id="{38DFAE73-C6ED-4C0B-BB17-F8C00A8D5B12}"/>
              </a:ext>
            </a:extLst>
          </p:cNvPr>
          <p:cNvSpPr/>
          <p:nvPr userDrawn="1"/>
        </p:nvSpPr>
        <p:spPr>
          <a:xfrm>
            <a:off x="758952" y="731520"/>
            <a:ext cx="11433048" cy="61264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1129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 userDrawn="1">
  <p:cSld name="Title and Three Columns ">
    <p:spTree>
      <p:nvGrpSpPr>
        <p:cNvPr id="1" name="Shape 89"/>
        <p:cNvGrpSpPr/>
        <p:nvPr/>
      </p:nvGrpSpPr>
      <p:grpSpPr>
        <a:xfrm>
          <a:off x="0" y="0"/>
          <a:ext cx="0" cy="0"/>
          <a:chOff x="0" y="0"/>
          <a:chExt cx="0" cy="0"/>
        </a:xfrm>
      </p:grpSpPr>
      <p:sp>
        <p:nvSpPr>
          <p:cNvPr id="90" name="Google Shape;90;p16"/>
          <p:cNvSpPr txBox="1">
            <a:spLocks noGrp="1"/>
          </p:cNvSpPr>
          <p:nvPr>
            <p:ph type="subTitle" idx="1"/>
          </p:nvPr>
        </p:nvSpPr>
        <p:spPr>
          <a:xfrm>
            <a:off x="960500" y="4035279"/>
            <a:ext cx="3090800" cy="57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Oswald"/>
              <a:buNone/>
              <a:defRPr sz="2667" b="1">
                <a:latin typeface="Oswald"/>
                <a:ea typeface="Oswald"/>
                <a:cs typeface="Oswald"/>
                <a:sym typeface="Oswald"/>
              </a:defRPr>
            </a:lvl1pPr>
            <a:lvl2pPr lvl="1" algn="ctr">
              <a:lnSpc>
                <a:spcPct val="100000"/>
              </a:lnSpc>
              <a:spcBef>
                <a:spcPts val="2133"/>
              </a:spcBef>
              <a:spcAft>
                <a:spcPts val="0"/>
              </a:spcAft>
              <a:buSzPts val="2000"/>
              <a:buFont typeface="Oswald"/>
              <a:buNone/>
              <a:defRPr sz="2667" b="1">
                <a:latin typeface="Oswald"/>
                <a:ea typeface="Oswald"/>
                <a:cs typeface="Oswald"/>
                <a:sym typeface="Oswald"/>
              </a:defRPr>
            </a:lvl2pPr>
            <a:lvl3pPr lvl="2" algn="ctr">
              <a:lnSpc>
                <a:spcPct val="100000"/>
              </a:lnSpc>
              <a:spcBef>
                <a:spcPts val="2133"/>
              </a:spcBef>
              <a:spcAft>
                <a:spcPts val="0"/>
              </a:spcAft>
              <a:buSzPts val="2000"/>
              <a:buFont typeface="Oswald"/>
              <a:buNone/>
              <a:defRPr sz="2667" b="1">
                <a:latin typeface="Oswald"/>
                <a:ea typeface="Oswald"/>
                <a:cs typeface="Oswald"/>
                <a:sym typeface="Oswald"/>
              </a:defRPr>
            </a:lvl3pPr>
            <a:lvl4pPr lvl="3" algn="ctr">
              <a:lnSpc>
                <a:spcPct val="100000"/>
              </a:lnSpc>
              <a:spcBef>
                <a:spcPts val="2133"/>
              </a:spcBef>
              <a:spcAft>
                <a:spcPts val="0"/>
              </a:spcAft>
              <a:buSzPts val="2000"/>
              <a:buFont typeface="Oswald"/>
              <a:buNone/>
              <a:defRPr sz="2667" b="1">
                <a:latin typeface="Oswald"/>
                <a:ea typeface="Oswald"/>
                <a:cs typeface="Oswald"/>
                <a:sym typeface="Oswald"/>
              </a:defRPr>
            </a:lvl4pPr>
            <a:lvl5pPr lvl="4" algn="ctr">
              <a:lnSpc>
                <a:spcPct val="100000"/>
              </a:lnSpc>
              <a:spcBef>
                <a:spcPts val="2133"/>
              </a:spcBef>
              <a:spcAft>
                <a:spcPts val="0"/>
              </a:spcAft>
              <a:buSzPts val="2000"/>
              <a:buFont typeface="Oswald"/>
              <a:buNone/>
              <a:defRPr sz="2667" b="1">
                <a:latin typeface="Oswald"/>
                <a:ea typeface="Oswald"/>
                <a:cs typeface="Oswald"/>
                <a:sym typeface="Oswald"/>
              </a:defRPr>
            </a:lvl5pPr>
            <a:lvl6pPr lvl="5" algn="ctr">
              <a:lnSpc>
                <a:spcPct val="100000"/>
              </a:lnSpc>
              <a:spcBef>
                <a:spcPts val="2133"/>
              </a:spcBef>
              <a:spcAft>
                <a:spcPts val="0"/>
              </a:spcAft>
              <a:buSzPts val="2000"/>
              <a:buFont typeface="Oswald"/>
              <a:buNone/>
              <a:defRPr sz="2667" b="1">
                <a:latin typeface="Oswald"/>
                <a:ea typeface="Oswald"/>
                <a:cs typeface="Oswald"/>
                <a:sym typeface="Oswald"/>
              </a:defRPr>
            </a:lvl6pPr>
            <a:lvl7pPr lvl="6" algn="ctr">
              <a:lnSpc>
                <a:spcPct val="100000"/>
              </a:lnSpc>
              <a:spcBef>
                <a:spcPts val="2133"/>
              </a:spcBef>
              <a:spcAft>
                <a:spcPts val="0"/>
              </a:spcAft>
              <a:buSzPts val="2000"/>
              <a:buFont typeface="Oswald"/>
              <a:buNone/>
              <a:defRPr sz="2667" b="1">
                <a:latin typeface="Oswald"/>
                <a:ea typeface="Oswald"/>
                <a:cs typeface="Oswald"/>
                <a:sym typeface="Oswald"/>
              </a:defRPr>
            </a:lvl7pPr>
            <a:lvl8pPr lvl="7" algn="ctr">
              <a:lnSpc>
                <a:spcPct val="100000"/>
              </a:lnSpc>
              <a:spcBef>
                <a:spcPts val="2133"/>
              </a:spcBef>
              <a:spcAft>
                <a:spcPts val="0"/>
              </a:spcAft>
              <a:buSzPts val="2000"/>
              <a:buFont typeface="Oswald"/>
              <a:buNone/>
              <a:defRPr sz="2667" b="1">
                <a:latin typeface="Oswald"/>
                <a:ea typeface="Oswald"/>
                <a:cs typeface="Oswald"/>
                <a:sym typeface="Oswald"/>
              </a:defRPr>
            </a:lvl8pPr>
            <a:lvl9pPr lvl="8" algn="ctr">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1" name="Google Shape;91;p16"/>
          <p:cNvSpPr txBox="1">
            <a:spLocks noGrp="1"/>
          </p:cNvSpPr>
          <p:nvPr>
            <p:ph type="subTitle" idx="2"/>
          </p:nvPr>
        </p:nvSpPr>
        <p:spPr>
          <a:xfrm>
            <a:off x="4559500" y="4035279"/>
            <a:ext cx="3090800" cy="5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667" b="1">
                <a:latin typeface="Oswald"/>
                <a:ea typeface="Oswald"/>
                <a:cs typeface="Oswald"/>
                <a:sym typeface="Oswald"/>
              </a:defRPr>
            </a:lvl1pPr>
            <a:lvl2pPr lvl="1" algn="ct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ct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ct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ct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ct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ct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ct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ct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2" name="Google Shape;92;p16"/>
          <p:cNvSpPr txBox="1">
            <a:spLocks noGrp="1"/>
          </p:cNvSpPr>
          <p:nvPr>
            <p:ph type="subTitle" idx="3"/>
          </p:nvPr>
        </p:nvSpPr>
        <p:spPr>
          <a:xfrm>
            <a:off x="8161267" y="4035267"/>
            <a:ext cx="3090800" cy="5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Oswald"/>
              <a:buNone/>
              <a:defRPr sz="2667" b="1">
                <a:latin typeface="Oswald"/>
                <a:ea typeface="Oswald"/>
                <a:cs typeface="Oswald"/>
                <a:sym typeface="Oswald"/>
              </a:defRPr>
            </a:lvl1pPr>
            <a:lvl2pPr lvl="1" algn="ctr" rtl="0">
              <a:lnSpc>
                <a:spcPct val="100000"/>
              </a:lnSpc>
              <a:spcBef>
                <a:spcPts val="2133"/>
              </a:spcBef>
              <a:spcAft>
                <a:spcPts val="0"/>
              </a:spcAft>
              <a:buSzPts val="2000"/>
              <a:buFont typeface="Oswald"/>
              <a:buNone/>
              <a:defRPr sz="2667" b="1">
                <a:latin typeface="Oswald"/>
                <a:ea typeface="Oswald"/>
                <a:cs typeface="Oswald"/>
                <a:sym typeface="Oswald"/>
              </a:defRPr>
            </a:lvl2pPr>
            <a:lvl3pPr lvl="2" algn="ctr" rtl="0">
              <a:lnSpc>
                <a:spcPct val="100000"/>
              </a:lnSpc>
              <a:spcBef>
                <a:spcPts val="2133"/>
              </a:spcBef>
              <a:spcAft>
                <a:spcPts val="0"/>
              </a:spcAft>
              <a:buSzPts val="2000"/>
              <a:buFont typeface="Oswald"/>
              <a:buNone/>
              <a:defRPr sz="2667" b="1">
                <a:latin typeface="Oswald"/>
                <a:ea typeface="Oswald"/>
                <a:cs typeface="Oswald"/>
                <a:sym typeface="Oswald"/>
              </a:defRPr>
            </a:lvl3pPr>
            <a:lvl4pPr lvl="3" algn="ctr" rtl="0">
              <a:lnSpc>
                <a:spcPct val="100000"/>
              </a:lnSpc>
              <a:spcBef>
                <a:spcPts val="2133"/>
              </a:spcBef>
              <a:spcAft>
                <a:spcPts val="0"/>
              </a:spcAft>
              <a:buSzPts val="2000"/>
              <a:buFont typeface="Oswald"/>
              <a:buNone/>
              <a:defRPr sz="2667" b="1">
                <a:latin typeface="Oswald"/>
                <a:ea typeface="Oswald"/>
                <a:cs typeface="Oswald"/>
                <a:sym typeface="Oswald"/>
              </a:defRPr>
            </a:lvl4pPr>
            <a:lvl5pPr lvl="4" algn="ctr" rtl="0">
              <a:lnSpc>
                <a:spcPct val="100000"/>
              </a:lnSpc>
              <a:spcBef>
                <a:spcPts val="2133"/>
              </a:spcBef>
              <a:spcAft>
                <a:spcPts val="0"/>
              </a:spcAft>
              <a:buSzPts val="2000"/>
              <a:buFont typeface="Oswald"/>
              <a:buNone/>
              <a:defRPr sz="2667" b="1">
                <a:latin typeface="Oswald"/>
                <a:ea typeface="Oswald"/>
                <a:cs typeface="Oswald"/>
                <a:sym typeface="Oswald"/>
              </a:defRPr>
            </a:lvl5pPr>
            <a:lvl6pPr lvl="5" algn="ctr" rtl="0">
              <a:lnSpc>
                <a:spcPct val="100000"/>
              </a:lnSpc>
              <a:spcBef>
                <a:spcPts val="2133"/>
              </a:spcBef>
              <a:spcAft>
                <a:spcPts val="0"/>
              </a:spcAft>
              <a:buSzPts val="2000"/>
              <a:buFont typeface="Oswald"/>
              <a:buNone/>
              <a:defRPr sz="2667" b="1">
                <a:latin typeface="Oswald"/>
                <a:ea typeface="Oswald"/>
                <a:cs typeface="Oswald"/>
                <a:sym typeface="Oswald"/>
              </a:defRPr>
            </a:lvl6pPr>
            <a:lvl7pPr lvl="6" algn="ctr" rtl="0">
              <a:lnSpc>
                <a:spcPct val="100000"/>
              </a:lnSpc>
              <a:spcBef>
                <a:spcPts val="2133"/>
              </a:spcBef>
              <a:spcAft>
                <a:spcPts val="0"/>
              </a:spcAft>
              <a:buSzPts val="2000"/>
              <a:buFont typeface="Oswald"/>
              <a:buNone/>
              <a:defRPr sz="2667" b="1">
                <a:latin typeface="Oswald"/>
                <a:ea typeface="Oswald"/>
                <a:cs typeface="Oswald"/>
                <a:sym typeface="Oswald"/>
              </a:defRPr>
            </a:lvl7pPr>
            <a:lvl8pPr lvl="7" algn="ctr" rtl="0">
              <a:lnSpc>
                <a:spcPct val="100000"/>
              </a:lnSpc>
              <a:spcBef>
                <a:spcPts val="2133"/>
              </a:spcBef>
              <a:spcAft>
                <a:spcPts val="0"/>
              </a:spcAft>
              <a:buSzPts val="2000"/>
              <a:buFont typeface="Oswald"/>
              <a:buNone/>
              <a:defRPr sz="2667" b="1">
                <a:latin typeface="Oswald"/>
                <a:ea typeface="Oswald"/>
                <a:cs typeface="Oswald"/>
                <a:sym typeface="Oswald"/>
              </a:defRPr>
            </a:lvl8pPr>
            <a:lvl9pPr lvl="8" algn="ctr" rtl="0">
              <a:lnSpc>
                <a:spcPct val="100000"/>
              </a:lnSpc>
              <a:spcBef>
                <a:spcPts val="2133"/>
              </a:spcBef>
              <a:spcAft>
                <a:spcPts val="2133"/>
              </a:spcAft>
              <a:buSzPts val="2000"/>
              <a:buFont typeface="Oswald"/>
              <a:buNone/>
              <a:defRPr sz="2667" b="1">
                <a:latin typeface="Oswald"/>
                <a:ea typeface="Oswald"/>
                <a:cs typeface="Oswald"/>
                <a:sym typeface="Oswald"/>
              </a:defRPr>
            </a:lvl9pPr>
          </a:lstStyle>
          <a:p>
            <a:endParaRPr/>
          </a:p>
        </p:txBody>
      </p:sp>
      <p:sp>
        <p:nvSpPr>
          <p:cNvPr id="93" name="Google Shape;93;p16"/>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070134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userDrawn="1">
  <p:cSld name="Title and Three Columns  2">
    <p:spTree>
      <p:nvGrpSpPr>
        <p:cNvPr id="1" name="Shape 97"/>
        <p:cNvGrpSpPr/>
        <p:nvPr/>
      </p:nvGrpSpPr>
      <p:grpSpPr>
        <a:xfrm>
          <a:off x="0" y="0"/>
          <a:ext cx="0" cy="0"/>
          <a:chOff x="0" y="0"/>
          <a:chExt cx="0" cy="0"/>
        </a:xfrm>
      </p:grpSpPr>
      <p:sp>
        <p:nvSpPr>
          <p:cNvPr id="101" name="Google Shape;101;p17"/>
          <p:cNvSpPr txBox="1">
            <a:spLocks noGrp="1"/>
          </p:cNvSpPr>
          <p:nvPr>
            <p:ph type="title"/>
          </p:nvPr>
        </p:nvSpPr>
        <p:spPr>
          <a:xfrm>
            <a:off x="960000" y="720000"/>
            <a:ext cx="5330000" cy="80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2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0451256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4.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62717FB-C329-4135-BCF7-314BC7DB18FF}"/>
              </a:ext>
            </a:extLst>
          </p:cNvPr>
          <p:cNvSpPr/>
          <p:nvPr userDrawn="1"/>
        </p:nvSpPr>
        <p:spPr>
          <a:xfrm>
            <a:off x="978154" y="1208812"/>
            <a:ext cx="10222992" cy="4846776"/>
          </a:xfrm>
          <a:prstGeom prst="rect">
            <a:avLst/>
          </a:prstGeom>
        </p:spPr>
        <p:txBody>
          <a:bodyPr wrap="square">
            <a:spAutoFit/>
          </a:bodyPr>
          <a:lstStyle/>
          <a:p>
            <a:pPr indent="457200" algn="ctr">
              <a:lnSpc>
                <a:spcPct val="150000"/>
              </a:lnSpc>
            </a:pPr>
            <a:r>
              <a:rPr lang="zh-CN" altLang="en-US" sz="2800" b="1"/>
              <a:t>版权声明</a:t>
            </a:r>
          </a:p>
          <a:p>
            <a:pPr indent="457200">
              <a:lnSpc>
                <a:spcPct val="150000"/>
              </a:lnSpc>
            </a:pPr>
            <a:r>
              <a:rPr lang="zh-CN" altLang="en-US" sz="2000"/>
              <a:t>感谢您下载觅知网平台上提供的PPT作品，为了您和觅知网以及原创作者的利益，请勿复制、传播、销售，否则将承担法律责任！觅知网将对作品进行维权，按照传播下载次数进行十倍的索取赔偿！</a:t>
            </a:r>
          </a:p>
          <a:p>
            <a:pPr indent="457200">
              <a:lnSpc>
                <a:spcPct val="150000"/>
              </a:lnSpc>
            </a:pPr>
            <a:r>
              <a:rPr lang="zh-CN" altLang="en-US" sz="2000"/>
              <a:t>1.在觅知网出售的PPT模板是免版税类（RF：Royalty-Free）正版受《中国人民共和国著作法》和《世界版权公约》的保护，作品的所有权、版权和著作权归觅知网所有，您下载的是PPT模板素材的使用权。</a:t>
            </a:r>
          </a:p>
          <a:p>
            <a:pPr indent="457200">
              <a:lnSpc>
                <a:spcPct val="150000"/>
              </a:lnSpc>
            </a:pPr>
            <a:r>
              <a:rPr lang="zh-CN" altLang="en-US" sz="2000"/>
              <a:t>2.不得将觅知网的PPT模板、PPT素材，本身用于再出售，或者出租、出借、转让、分销、发布或者作为礼物供他人使用，不得转授权、出卖、转让本协议或者本协议中的权利。</a:t>
            </a:r>
          </a:p>
          <a:p>
            <a:pPr indent="457200">
              <a:lnSpc>
                <a:spcPct val="150000"/>
              </a:lnSpc>
            </a:pPr>
            <a:r>
              <a:rPr lang="zh-CN" altLang="en-US" sz="2000"/>
              <a:t>更多模板请登录：http://www.51miz.com/ppt/</a:t>
            </a:r>
          </a:p>
        </p:txBody>
      </p:sp>
    </p:spTree>
    <p:extLst>
      <p:ext uri="{BB962C8B-B14F-4D97-AF65-F5344CB8AC3E}">
        <p14:creationId xmlns:p14="http://schemas.microsoft.com/office/powerpoint/2010/main" val="234457647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902406632"/>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9" r:id="rId4"/>
    <p:sldLayoutId id="2147483670" r:id="rId5"/>
    <p:sldLayoutId id="2147483686" r:id="rId6"/>
    <p:sldLayoutId id="2147483671" r:id="rId7"/>
    <p:sldLayoutId id="2147483672" r:id="rId8"/>
    <p:sldLayoutId id="2147483674" r:id="rId9"/>
    <p:sldLayoutId id="2147483675" r:id="rId10"/>
    <p:sldLayoutId id="2147483676" r:id="rId11"/>
    <p:sldLayoutId id="2147483678" r:id="rId12"/>
    <p:sldLayoutId id="2147483679" r:id="rId13"/>
    <p:sldLayoutId id="2147483682" r:id="rId14"/>
    <p:sldLayoutId id="2147483683" r:id="rId15"/>
    <p:sldLayoutId id="214748370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mj-ea"/>
          <a:ea typeface="+mj-ea"/>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思源黑体 CN Light" panose="020B0300000000000000" pitchFamily="34" charset="-122"/>
          <a:ea typeface="思源黑体 CN Light" panose="020B0300000000000000" pitchFamily="34" charset="-122"/>
          <a:cs typeface="Arial"/>
          <a:sym typeface="Arial"/>
        </a:defRPr>
      </a:lvl1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2" name="标题占位符 1">
            <a:extLst>
              <a:ext uri="{FF2B5EF4-FFF2-40B4-BE49-F238E27FC236}">
                <a16:creationId xmlns:a16="http://schemas.microsoft.com/office/drawing/2014/main" id="{16BDF7CE-9AF3-42EB-8670-E72AA3F5E661}"/>
              </a:ext>
            </a:extLst>
          </p:cNvPr>
          <p:cNvSpPr>
            <a:spLocks noGrp="1"/>
          </p:cNvSpPr>
          <p:nvPr>
            <p:ph type="title"/>
          </p:nvPr>
        </p:nvSpPr>
        <p:spPr>
          <a:xfrm>
            <a:off x="415600" y="926273"/>
            <a:ext cx="10938200" cy="104086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C934C95-3132-4979-B776-8401651292E6}"/>
              </a:ext>
            </a:extLst>
          </p:cNvPr>
          <p:cNvSpPr>
            <a:spLocks noGrp="1"/>
          </p:cNvSpPr>
          <p:nvPr>
            <p:ph type="body" idx="1"/>
          </p:nvPr>
        </p:nvSpPr>
        <p:spPr>
          <a:xfrm>
            <a:off x="561996" y="2519263"/>
            <a:ext cx="10515600" cy="4349749"/>
          </a:xfrm>
          <a:prstGeom prst="rect">
            <a:avLst/>
          </a:prstGeom>
        </p:spPr>
        <p:txBody>
          <a:bodyPr vert="horz" lIns="91440" tIns="45720" rIns="91440" bIns="45720" rtlCol="0">
            <a:normAutofit/>
          </a:bodyPr>
          <a:lstStyle/>
          <a:p>
            <a:pPr lvl="0"/>
            <a:r>
              <a:rPr lang="zh-CN" altLang="en-US"/>
              <a:t>单击此处编辑母版文本样式</a:t>
            </a:r>
          </a:p>
        </p:txBody>
      </p:sp>
    </p:spTree>
    <p:extLst>
      <p:ext uri="{BB962C8B-B14F-4D97-AF65-F5344CB8AC3E}">
        <p14:creationId xmlns:p14="http://schemas.microsoft.com/office/powerpoint/2010/main" val="1857469225"/>
      </p:ext>
    </p:extLst>
  </p:cSld>
  <p:clrMap bg1="lt1" tx1="dk1" bg2="dk2" tx2="lt2" accent1="accent1" accent2="accent2" accent3="accent3" accent4="accent4" accent5="accent5" accent6="accent6" hlink="hlink" folHlink="folHlink"/>
  <p:sldLayoutIdLst>
    <p:sldLayoutId id="214748368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mj-ea"/>
          <a:ea typeface="+mj-ea"/>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lvl1pPr marR="0" lvl="0" algn="l" rtl="0">
        <a:lnSpc>
          <a:spcPct val="100000"/>
        </a:lnSpc>
        <a:spcBef>
          <a:spcPts val="0"/>
        </a:spcBef>
        <a:spcAft>
          <a:spcPts val="0"/>
        </a:spcAft>
        <a:buClr>
          <a:srgbClr val="000000"/>
        </a:buClr>
        <a:buFont typeface="Arial"/>
        <a:defRPr sz="2667" b="1" i="0" u="none" strike="noStrike" cap="none" dirty="0">
          <a:solidFill>
            <a:schemeClr val="dk2"/>
          </a:solidFill>
          <a:latin typeface="+mn-ea"/>
          <a:ea typeface="+mn-ea"/>
          <a:cs typeface="Arial"/>
          <a:sym typeface="Inconsolata"/>
        </a:defRPr>
      </a:lvl1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45288003"/>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mj-ea"/>
          <a:ea typeface="+mj-ea"/>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思源黑体 CN Light" panose="020B0300000000000000" pitchFamily="34" charset="-122"/>
          <a:ea typeface="思源黑体 CN Light" panose="020B0300000000000000" pitchFamily="34" charset="-122"/>
          <a:cs typeface="Arial"/>
          <a:sym typeface="Arial"/>
        </a:defRPr>
      </a:lvl1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7.png"/><Relationship Id="rId5" Type="http://schemas.microsoft.com/office/2014/relationships/chartEx" Target="../charts/chartEx1.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9.xml"/><Relationship Id="rId5" Type="http://schemas.openxmlformats.org/officeDocument/2006/relationships/image" Target="../media/image33.sv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矩形 3">
            <a:extLst>
              <a:ext uri="{FF2B5EF4-FFF2-40B4-BE49-F238E27FC236}">
                <a16:creationId xmlns:a16="http://schemas.microsoft.com/office/drawing/2014/main" id="{7ED80ABB-5780-477C-9262-886ACA14D13B}"/>
              </a:ext>
            </a:extLst>
          </p:cNvPr>
          <p:cNvSpPr/>
          <p:nvPr/>
        </p:nvSpPr>
        <p:spPr>
          <a:xfrm>
            <a:off x="1837" y="-2753"/>
            <a:ext cx="12191998" cy="689472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descr="文本&#10;&#10;已自动生成说明">
            <a:extLst>
              <a:ext uri="{FF2B5EF4-FFF2-40B4-BE49-F238E27FC236}">
                <a16:creationId xmlns:a16="http://schemas.microsoft.com/office/drawing/2014/main" id="{670D966F-40AE-4060-99B1-FFF9130FF7C9}"/>
              </a:ext>
            </a:extLst>
          </p:cNvPr>
          <p:cNvPicPr>
            <a:picLocks noChangeAspect="1"/>
          </p:cNvPicPr>
          <p:nvPr/>
        </p:nvPicPr>
        <p:blipFill>
          <a:blip r:embed="rId3"/>
          <a:stretch>
            <a:fillRect/>
          </a:stretch>
        </p:blipFill>
        <p:spPr>
          <a:xfrm>
            <a:off x="-2629" y="1296169"/>
            <a:ext cx="7509769" cy="4888175"/>
          </a:xfrm>
          <a:prstGeom prst="rect">
            <a:avLst/>
          </a:prstGeom>
        </p:spPr>
      </p:pic>
      <p:sp>
        <p:nvSpPr>
          <p:cNvPr id="70" name="Google Shape;227;p36">
            <a:extLst>
              <a:ext uri="{FF2B5EF4-FFF2-40B4-BE49-F238E27FC236}">
                <a16:creationId xmlns:a16="http://schemas.microsoft.com/office/drawing/2014/main" id="{8260D208-3BF0-4D65-9E7A-B2C3B1CE5B25}"/>
              </a:ext>
            </a:extLst>
          </p:cNvPr>
          <p:cNvSpPr txBox="1">
            <a:spLocks noGrp="1"/>
          </p:cNvSpPr>
          <p:nvPr/>
        </p:nvSpPr>
        <p:spPr>
          <a:xfrm>
            <a:off x="9558433" y="4657813"/>
            <a:ext cx="2960500" cy="584498"/>
          </a:xfrm>
          <a:prstGeom prst="rect">
            <a:avLst/>
          </a:prstGeom>
        </p:spPr>
        <p:txBody>
          <a:bodyPr spcFirstLastPara="1" wrap="square" lIns="121900" tIns="121900" rIns="121900" bIns="121900" anchor="t" anchorCtr="0">
            <a:noAutofit/>
          </a:bodyPr>
          <a:lstStyle>
            <a:lvl1pPr marR="0" lvl="0" algn="l" rtl="0">
              <a:lnSpc>
                <a:spcPct val="100000"/>
              </a:lnSpc>
              <a:spcBef>
                <a:spcPts val="0"/>
              </a:spcBef>
              <a:spcAft>
                <a:spcPts val="0"/>
              </a:spcAft>
              <a:buClr>
                <a:srgbClr val="000000"/>
              </a:buClr>
              <a:buSzPts val="2800"/>
              <a:buFont typeface="Arial"/>
              <a:buNone/>
              <a:defRPr sz="2133" b="0" i="0" u="none" strike="noStrike" cap="none">
                <a:solidFill>
                  <a:srgbClr val="000000"/>
                </a:solidFill>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CA" sz="2800" b="1">
                <a:solidFill>
                  <a:schemeClr val="accent6">
                    <a:lumMod val="50000"/>
                  </a:schemeClr>
                </a:solidFill>
                <a:latin typeface="Calibri"/>
                <a:ea typeface="+mn-ea"/>
                <a:cs typeface="Apple Chancery"/>
                <a:sym typeface="+mn-lt"/>
              </a:rPr>
              <a:t>Team 22007:</a:t>
            </a:r>
            <a:endParaRPr lang="en-CA" sz="1850" b="1">
              <a:solidFill>
                <a:schemeClr val="accent6">
                  <a:lumMod val="50000"/>
                </a:schemeClr>
              </a:solidFill>
              <a:latin typeface="Calibri"/>
              <a:ea typeface="+mn-ea"/>
              <a:cs typeface="Apple Chancery"/>
              <a:sym typeface="+mn-lt"/>
            </a:endParaRPr>
          </a:p>
          <a:p>
            <a:endParaRPr lang="en-CA" sz="1850" b="1">
              <a:solidFill>
                <a:schemeClr val="accent6">
                  <a:lumMod val="50000"/>
                </a:schemeClr>
              </a:solidFill>
              <a:latin typeface="Calibri"/>
              <a:ea typeface="PilGi"/>
              <a:cs typeface="Apple Chancery"/>
            </a:endParaRPr>
          </a:p>
        </p:txBody>
      </p:sp>
      <p:sp>
        <p:nvSpPr>
          <p:cNvPr id="5" name="文本框 4">
            <a:extLst>
              <a:ext uri="{FF2B5EF4-FFF2-40B4-BE49-F238E27FC236}">
                <a16:creationId xmlns:a16="http://schemas.microsoft.com/office/drawing/2014/main" id="{620AAAC8-20A0-45C4-99A9-5C6E78C4BA89}"/>
              </a:ext>
            </a:extLst>
          </p:cNvPr>
          <p:cNvSpPr txBox="1"/>
          <p:nvPr/>
        </p:nvSpPr>
        <p:spPr>
          <a:xfrm>
            <a:off x="8883267" y="5247701"/>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CA" altLang="zh-CN" sz="2000" b="1">
                <a:solidFill>
                  <a:srgbClr val="134263"/>
                </a:solidFill>
                <a:latin typeface="Calibri"/>
                <a:cs typeface="Segoe UI"/>
              </a:rPr>
              <a:t>Tianli Ding</a:t>
            </a:r>
            <a:r>
              <a:rPr lang="en-CA" altLang="zh-CN" sz="2000">
                <a:latin typeface="Calibri"/>
                <a:cs typeface="Segoe UI"/>
              </a:rPr>
              <a:t>​</a:t>
            </a:r>
            <a:endParaRPr lang="zh-CN" altLang="en-US" sz="2000">
              <a:cs typeface="Times New Roman"/>
            </a:endParaRPr>
          </a:p>
          <a:p>
            <a:pPr algn="r"/>
            <a:r>
              <a:rPr lang="en-CA" altLang="zh-CN" sz="2000" b="1">
                <a:solidFill>
                  <a:srgbClr val="134263"/>
                </a:solidFill>
                <a:latin typeface="Calibri"/>
                <a:cs typeface="Segoe UI"/>
              </a:rPr>
              <a:t>Rui </a:t>
            </a:r>
            <a:r>
              <a:rPr lang="en-CA" altLang="zh-CN" sz="2000" b="1" err="1">
                <a:solidFill>
                  <a:srgbClr val="134263"/>
                </a:solidFill>
                <a:latin typeface="Calibri"/>
                <a:cs typeface="Segoe UI"/>
              </a:rPr>
              <a:t>Jin</a:t>
            </a:r>
            <a:r>
              <a:rPr lang="en-CA" altLang="zh-CN" sz="2000">
                <a:latin typeface="Calibri"/>
                <a:cs typeface="Segoe UI"/>
              </a:rPr>
              <a:t>​</a:t>
            </a:r>
          </a:p>
          <a:p>
            <a:pPr algn="r"/>
            <a:r>
              <a:rPr lang="en-CA" altLang="zh-CN" sz="2000" b="1">
                <a:solidFill>
                  <a:srgbClr val="134263"/>
                </a:solidFill>
                <a:latin typeface="Calibri"/>
                <a:cs typeface="Segoe UI"/>
              </a:rPr>
              <a:t>Zihan Zhang</a:t>
            </a:r>
            <a:r>
              <a:rPr lang="en-CA" altLang="zh-CN" sz="2000">
                <a:latin typeface="Calibri"/>
                <a:cs typeface="Segoe UI"/>
              </a:rPr>
              <a:t>​</a:t>
            </a:r>
          </a:p>
          <a:p>
            <a:pPr algn="r"/>
            <a:r>
              <a:rPr lang="en-CA" altLang="zh-CN" sz="2000" b="1" err="1">
                <a:solidFill>
                  <a:srgbClr val="134263"/>
                </a:solidFill>
                <a:latin typeface="Calibri"/>
                <a:cs typeface="Segoe UI"/>
              </a:rPr>
              <a:t>Jieqian</a:t>
            </a:r>
            <a:r>
              <a:rPr lang="en-CA" altLang="zh-CN" sz="2000" b="1">
                <a:solidFill>
                  <a:srgbClr val="134263"/>
                </a:solidFill>
                <a:latin typeface="Calibri"/>
                <a:cs typeface="Segoe UI"/>
              </a:rPr>
              <a:t> Xiao</a:t>
            </a:r>
          </a:p>
        </p:txBody>
      </p:sp>
      <p:sp>
        <p:nvSpPr>
          <p:cNvPr id="73" name="Google Shape;227;p36">
            <a:extLst>
              <a:ext uri="{FF2B5EF4-FFF2-40B4-BE49-F238E27FC236}">
                <a16:creationId xmlns:a16="http://schemas.microsoft.com/office/drawing/2014/main" id="{C25F44D2-3955-4918-A2EA-E15EED7E672A}"/>
              </a:ext>
            </a:extLst>
          </p:cNvPr>
          <p:cNvSpPr txBox="1">
            <a:spLocks noGrp="1"/>
          </p:cNvSpPr>
          <p:nvPr/>
        </p:nvSpPr>
        <p:spPr>
          <a:xfrm>
            <a:off x="7639662" y="1793427"/>
            <a:ext cx="7716113" cy="584498"/>
          </a:xfrm>
          <a:prstGeom prst="rect">
            <a:avLst/>
          </a:prstGeom>
        </p:spPr>
        <p:txBody>
          <a:bodyPr spcFirstLastPara="1" wrap="square" lIns="121900" tIns="121900" rIns="121900" bIns="121900" anchor="t" anchorCtr="0">
            <a:noAutofit/>
          </a:bodyPr>
          <a:lstStyle>
            <a:lvl1pPr marR="0" lvl="0" algn="l" rtl="0">
              <a:lnSpc>
                <a:spcPct val="100000"/>
              </a:lnSpc>
              <a:spcBef>
                <a:spcPts val="0"/>
              </a:spcBef>
              <a:spcAft>
                <a:spcPts val="0"/>
              </a:spcAft>
              <a:buClr>
                <a:srgbClr val="000000"/>
              </a:buClr>
              <a:buSzPts val="2800"/>
              <a:buFont typeface="Arial"/>
              <a:buNone/>
              <a:defRPr sz="2133" b="0" i="0" u="none" strike="noStrike" cap="none">
                <a:solidFill>
                  <a:srgbClr val="000000"/>
                </a:solidFill>
                <a:latin typeface="思源黑体 CN Light" panose="020B0300000000000000" pitchFamily="34" charset="-122"/>
                <a:ea typeface="思源黑体 CN Light" panose="020B0300000000000000" pitchFamily="34" charset="-122"/>
                <a:cs typeface="思源黑体 CN Light" panose="020B0300000000000000" pitchFamily="34" charset="-122"/>
                <a:sym typeface="Inconsolata"/>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CA" sz="4000" b="1">
                <a:solidFill>
                  <a:srgbClr val="C00000"/>
                </a:solidFill>
                <a:latin typeface="Calibri"/>
                <a:ea typeface="+mn-ea"/>
                <a:cs typeface="Apple Chancery"/>
                <a:sym typeface="+mn-lt"/>
              </a:rPr>
              <a:t>Info Challenge 2022</a:t>
            </a:r>
            <a:endParaRPr lang="en-CA" sz="4000" b="1">
              <a:solidFill>
                <a:srgbClr val="C00000"/>
              </a:solidFill>
              <a:latin typeface="Calibri"/>
              <a:ea typeface="PilGi"/>
              <a:cs typeface="Apple Chancery"/>
            </a:endParaRPr>
          </a:p>
        </p:txBody>
      </p:sp>
      <p:pic>
        <p:nvPicPr>
          <p:cNvPr id="6" name="图片 6">
            <a:extLst>
              <a:ext uri="{FF2B5EF4-FFF2-40B4-BE49-F238E27FC236}">
                <a16:creationId xmlns:a16="http://schemas.microsoft.com/office/drawing/2014/main" id="{FF3F2134-2E0A-4B6C-AA19-5FB0A71A770D}"/>
              </a:ext>
            </a:extLst>
          </p:cNvPr>
          <p:cNvPicPr>
            <a:picLocks noChangeAspect="1"/>
          </p:cNvPicPr>
          <p:nvPr/>
        </p:nvPicPr>
        <p:blipFill>
          <a:blip r:embed="rId4"/>
          <a:stretch>
            <a:fillRect/>
          </a:stretch>
        </p:blipFill>
        <p:spPr>
          <a:xfrm>
            <a:off x="391098" y="331406"/>
            <a:ext cx="2743200" cy="448056"/>
          </a:xfrm>
          <a:prstGeom prst="rect">
            <a:avLst/>
          </a:prstGeom>
        </p:spPr>
      </p:pic>
      <p:sp>
        <p:nvSpPr>
          <p:cNvPr id="7" name="文本框 6">
            <a:extLst>
              <a:ext uri="{FF2B5EF4-FFF2-40B4-BE49-F238E27FC236}">
                <a16:creationId xmlns:a16="http://schemas.microsoft.com/office/drawing/2014/main" id="{2D443823-7CD7-4446-9F72-B07A76AB943B}"/>
              </a:ext>
            </a:extLst>
          </p:cNvPr>
          <p:cNvSpPr txBox="1"/>
          <p:nvPr/>
        </p:nvSpPr>
        <p:spPr>
          <a:xfrm>
            <a:off x="7691177" y="251638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altLang="zh-CN" sz="2400" b="1">
                <a:solidFill>
                  <a:srgbClr val="C00000"/>
                </a:solidFill>
                <a:latin typeface="Calibri"/>
              </a:rPr>
              <a:t>Data Analytics L3</a:t>
            </a:r>
            <a:endParaRPr lang="zh-CN"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6757A4-2B79-A04C-8C54-263F202B0115}"/>
              </a:ext>
            </a:extLst>
          </p:cNvPr>
          <p:cNvPicPr>
            <a:picLocks noChangeAspect="1"/>
          </p:cNvPicPr>
          <p:nvPr/>
        </p:nvPicPr>
        <p:blipFill>
          <a:blip r:embed="rId3"/>
          <a:stretch>
            <a:fillRect/>
          </a:stretch>
        </p:blipFill>
        <p:spPr>
          <a:xfrm>
            <a:off x="1022350" y="1054100"/>
            <a:ext cx="10160000" cy="5803900"/>
          </a:xfrm>
          <a:prstGeom prst="rect">
            <a:avLst/>
          </a:prstGeom>
        </p:spPr>
      </p:pic>
      <p:sp>
        <p:nvSpPr>
          <p:cNvPr id="4" name="TextBox 3">
            <a:extLst>
              <a:ext uri="{FF2B5EF4-FFF2-40B4-BE49-F238E27FC236}">
                <a16:creationId xmlns:a16="http://schemas.microsoft.com/office/drawing/2014/main" id="{66CDB51E-588A-A744-8CFA-4F6BDEA7B5D8}"/>
              </a:ext>
            </a:extLst>
          </p:cNvPr>
          <p:cNvSpPr txBox="1"/>
          <p:nvPr/>
        </p:nvSpPr>
        <p:spPr>
          <a:xfrm>
            <a:off x="333633" y="291468"/>
            <a:ext cx="1907895" cy="707886"/>
          </a:xfrm>
          <a:prstGeom prst="rect">
            <a:avLst/>
          </a:prstGeom>
          <a:noFill/>
        </p:spPr>
        <p:txBody>
          <a:bodyPr wrap="none" lIns="91440" tIns="45720" rIns="91440" bIns="45720" rtlCol="0" anchor="t">
            <a:spAutoFit/>
          </a:bodyPr>
          <a:lstStyle/>
          <a:p>
            <a:r>
              <a:rPr lang="en-US" sz="4000" b="1">
                <a:latin typeface="+mj-lt"/>
                <a:ea typeface="Lato"/>
                <a:cs typeface="Lato"/>
              </a:rPr>
              <a:t>Lender</a:t>
            </a:r>
            <a:r>
              <a:rPr lang="en-US" sz="4000">
                <a:latin typeface="+mj-lt"/>
                <a:ea typeface="Lato"/>
                <a:cs typeface="Lato"/>
              </a:rPr>
              <a:t> </a:t>
            </a:r>
            <a:endParaRPr lang="en-US" sz="4000">
              <a:latin typeface="+mj-lt"/>
              <a:ea typeface="Lato" panose="020F0502020204030203" pitchFamily="34" charset="0"/>
              <a:cs typeface="Lato" panose="020F0502020204030203" pitchFamily="34" charset="0"/>
            </a:endParaRPr>
          </a:p>
        </p:txBody>
      </p:sp>
      <p:cxnSp>
        <p:nvCxnSpPr>
          <p:cNvPr id="8" name="Straight Connector 7">
            <a:extLst>
              <a:ext uri="{FF2B5EF4-FFF2-40B4-BE49-F238E27FC236}">
                <a16:creationId xmlns:a16="http://schemas.microsoft.com/office/drawing/2014/main" id="{A0DCE873-5B56-2C49-8105-C4C167565D1E}"/>
              </a:ext>
            </a:extLst>
          </p:cNvPr>
          <p:cNvCxnSpPr>
            <a:cxnSpLocks/>
          </p:cNvCxnSpPr>
          <p:nvPr/>
        </p:nvCxnSpPr>
        <p:spPr>
          <a:xfrm>
            <a:off x="1769290" y="1676186"/>
            <a:ext cx="9326562" cy="0"/>
          </a:xfrm>
          <a:prstGeom prst="line">
            <a:avLst/>
          </a:prstGeom>
          <a:ln w="44450">
            <a:prstDash val="dash"/>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71CF412-518F-D248-BC74-BC7D066F43D2}"/>
              </a:ext>
            </a:extLst>
          </p:cNvPr>
          <p:cNvSpPr txBox="1"/>
          <p:nvPr/>
        </p:nvSpPr>
        <p:spPr>
          <a:xfrm>
            <a:off x="9246207" y="1248704"/>
            <a:ext cx="2690032" cy="369332"/>
          </a:xfrm>
          <a:prstGeom prst="rect">
            <a:avLst/>
          </a:prstGeom>
          <a:noFill/>
        </p:spPr>
        <p:txBody>
          <a:bodyPr wrap="none" rtlCol="0">
            <a:spAutoFit/>
          </a:bodyPr>
          <a:lstStyle/>
          <a:p>
            <a:pPr algn="l"/>
            <a:r>
              <a:rPr lang="en-US">
                <a:ea typeface="+mn-ea"/>
              </a:rPr>
              <a:t>Average pass rate =89.74</a:t>
            </a:r>
            <a:r>
              <a:rPr lang="en-US" altLang="zh-CN">
                <a:ea typeface="+mn-ea"/>
              </a:rPr>
              <a:t>%</a:t>
            </a:r>
            <a:endParaRPr lang="en-US">
              <a:ea typeface="+mn-ea"/>
            </a:endParaRPr>
          </a:p>
        </p:txBody>
      </p:sp>
    </p:spTree>
    <p:extLst>
      <p:ext uri="{BB962C8B-B14F-4D97-AF65-F5344CB8AC3E}">
        <p14:creationId xmlns:p14="http://schemas.microsoft.com/office/powerpoint/2010/main" val="3746742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5"/>
          <p:cNvSpPr txBox="1">
            <a:spLocks noGrp="1"/>
          </p:cNvSpPr>
          <p:nvPr>
            <p:ph type="title"/>
          </p:nvPr>
        </p:nvSpPr>
        <p:spPr>
          <a:xfrm>
            <a:off x="325192" y="343010"/>
            <a:ext cx="3602234" cy="802800"/>
          </a:xfrm>
          <a:prstGeom prst="rect">
            <a:avLst/>
          </a:prstGeom>
        </p:spPr>
        <p:txBody>
          <a:bodyPr spcFirstLastPara="1" vert="horz" wrap="square" lIns="121900" tIns="121900" rIns="121900" bIns="121900" rtlCol="0" anchor="t" anchorCtr="0">
            <a:noAutofit/>
          </a:bodyPr>
          <a:lstStyle/>
          <a:p>
            <a:r>
              <a:rPr lang="en-US" altLang="zh-CN" sz="4000" b="1">
                <a:solidFill>
                  <a:schemeClr val="bg2"/>
                </a:solidFill>
                <a:latin typeface="+mj-lt"/>
                <a:ea typeface="+mn-ea"/>
                <a:cs typeface="+mn-ea"/>
                <a:sym typeface="+mn-lt"/>
              </a:rPr>
              <a:t>Other factors</a:t>
            </a:r>
            <a:endParaRPr lang="en-US" sz="4000" b="1">
              <a:solidFill>
                <a:schemeClr val="bg2"/>
              </a:solidFill>
              <a:latin typeface="+mj-lt"/>
              <a:ea typeface="+mn-ea"/>
              <a:cs typeface="+mn-ea"/>
              <a:sym typeface="+mn-lt"/>
            </a:endParaRPr>
          </a:p>
        </p:txBody>
      </p:sp>
      <p:cxnSp>
        <p:nvCxnSpPr>
          <p:cNvPr id="173" name="Google Shape;1551;p43">
            <a:extLst>
              <a:ext uri="{FF2B5EF4-FFF2-40B4-BE49-F238E27FC236}">
                <a16:creationId xmlns:a16="http://schemas.microsoft.com/office/drawing/2014/main" id="{D731709C-F7DF-41D5-A920-18DCB0EB33FA}"/>
              </a:ext>
            </a:extLst>
          </p:cNvPr>
          <p:cNvCxnSpPr/>
          <p:nvPr/>
        </p:nvCxnSpPr>
        <p:spPr>
          <a:xfrm>
            <a:off x="9427665" y="2111088"/>
            <a:ext cx="0" cy="2236400"/>
          </a:xfrm>
          <a:prstGeom prst="straightConnector1">
            <a:avLst/>
          </a:prstGeom>
          <a:noFill/>
          <a:ln w="28575" cap="flat" cmpd="sng">
            <a:solidFill>
              <a:schemeClr val="accent2"/>
            </a:solidFill>
            <a:prstDash val="solid"/>
            <a:round/>
            <a:headEnd type="none" w="med" len="med"/>
            <a:tailEnd type="none" w="med" len="med"/>
          </a:ln>
        </p:spPr>
      </p:cxnSp>
      <p:cxnSp>
        <p:nvCxnSpPr>
          <p:cNvPr id="204" name="Google Shape;1550;p43">
            <a:extLst>
              <a:ext uri="{FF2B5EF4-FFF2-40B4-BE49-F238E27FC236}">
                <a16:creationId xmlns:a16="http://schemas.microsoft.com/office/drawing/2014/main" id="{0D684F86-21AE-4004-BAA7-C60086CB706F}"/>
              </a:ext>
            </a:extLst>
          </p:cNvPr>
          <p:cNvCxnSpPr/>
          <p:nvPr/>
        </p:nvCxnSpPr>
        <p:spPr>
          <a:xfrm>
            <a:off x="4135330" y="2164606"/>
            <a:ext cx="0" cy="2236400"/>
          </a:xfrm>
          <a:prstGeom prst="straightConnector1">
            <a:avLst/>
          </a:prstGeom>
          <a:noFill/>
          <a:ln w="28575" cap="flat" cmpd="sng">
            <a:solidFill>
              <a:schemeClr val="accent2"/>
            </a:solidFill>
            <a:prstDash val="solid"/>
            <a:round/>
            <a:headEnd type="none" w="med" len="med"/>
            <a:tailEnd type="none" w="med" len="med"/>
          </a:ln>
        </p:spPr>
      </p:cxnSp>
      <p:graphicFrame>
        <p:nvGraphicFramePr>
          <p:cNvPr id="110" name="Chart 109">
            <a:extLst>
              <a:ext uri="{FF2B5EF4-FFF2-40B4-BE49-F238E27FC236}">
                <a16:creationId xmlns:a16="http://schemas.microsoft.com/office/drawing/2014/main" id="{447A4ABE-081F-874C-A33C-4B784E09CCC7}"/>
              </a:ext>
            </a:extLst>
          </p:cNvPr>
          <p:cNvGraphicFramePr>
            <a:graphicFrameLocks/>
          </p:cNvGraphicFramePr>
          <p:nvPr>
            <p:extLst>
              <p:ext uri="{D42A27DB-BD31-4B8C-83A1-F6EECF244321}">
                <p14:modId xmlns:p14="http://schemas.microsoft.com/office/powerpoint/2010/main" val="2063041866"/>
              </p:ext>
            </p:extLst>
          </p:nvPr>
        </p:nvGraphicFramePr>
        <p:xfrm>
          <a:off x="-6270" y="1835892"/>
          <a:ext cx="4031876" cy="25651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2" name="Chart 111">
            <a:extLst>
              <a:ext uri="{FF2B5EF4-FFF2-40B4-BE49-F238E27FC236}">
                <a16:creationId xmlns:a16="http://schemas.microsoft.com/office/drawing/2014/main" id="{B849CD18-A1F0-F741-9D39-43A0ACB6E97E}"/>
              </a:ext>
            </a:extLst>
          </p:cNvPr>
          <p:cNvGraphicFramePr>
            <a:graphicFrameLocks/>
          </p:cNvGraphicFramePr>
          <p:nvPr>
            <p:extLst>
              <p:ext uri="{D42A27DB-BD31-4B8C-83A1-F6EECF244321}">
                <p14:modId xmlns:p14="http://schemas.microsoft.com/office/powerpoint/2010/main" val="4075571644"/>
              </p:ext>
            </p:extLst>
          </p:nvPr>
        </p:nvGraphicFramePr>
        <p:xfrm>
          <a:off x="9208215" y="1781988"/>
          <a:ext cx="2839622" cy="2894598"/>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cx1="http://schemas.microsoft.com/office/drawing/2015/9/8/chartex" Requires="cx1">
          <p:graphicFrame>
            <p:nvGraphicFramePr>
              <p:cNvPr id="113" name="Chart 112">
                <a:extLst>
                  <a:ext uri="{FF2B5EF4-FFF2-40B4-BE49-F238E27FC236}">
                    <a16:creationId xmlns:a16="http://schemas.microsoft.com/office/drawing/2014/main" id="{95B0A641-79B3-5345-A373-73BA183FEA93}"/>
                  </a:ext>
                </a:extLst>
              </p:cNvPr>
              <p:cNvGraphicFramePr/>
              <p:nvPr>
                <p:extLst>
                  <p:ext uri="{D42A27DB-BD31-4B8C-83A1-F6EECF244321}">
                    <p14:modId xmlns:p14="http://schemas.microsoft.com/office/powerpoint/2010/main" val="2399909977"/>
                  </p:ext>
                </p:extLst>
              </p:nvPr>
            </p:nvGraphicFramePr>
            <p:xfrm>
              <a:off x="4223314" y="2019382"/>
              <a:ext cx="4896918" cy="2419811"/>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113" name="Chart 112">
                <a:extLst>
                  <a:ext uri="{FF2B5EF4-FFF2-40B4-BE49-F238E27FC236}">
                    <a16:creationId xmlns:a16="http://schemas.microsoft.com/office/drawing/2014/main" id="{95B0A641-79B3-5345-A373-73BA183FEA93}"/>
                  </a:ext>
                </a:extLst>
              </p:cNvPr>
              <p:cNvPicPr>
                <a:picLocks noGrp="1" noRot="1" noChangeAspect="1" noMove="1" noResize="1" noEditPoints="1" noAdjustHandles="1" noChangeArrowheads="1" noChangeShapeType="1"/>
              </p:cNvPicPr>
              <p:nvPr/>
            </p:nvPicPr>
            <p:blipFill>
              <a:blip r:embed="rId6"/>
              <a:stretch>
                <a:fillRect/>
              </a:stretch>
            </p:blipFill>
            <p:spPr>
              <a:xfrm>
                <a:off x="4223314" y="2019382"/>
                <a:ext cx="4896918" cy="2419811"/>
              </a:xfrm>
              <a:prstGeom prst="rect">
                <a:avLst/>
              </a:prstGeom>
            </p:spPr>
          </p:pic>
        </mc:Fallback>
      </mc:AlternateContent>
      <p:sp>
        <p:nvSpPr>
          <p:cNvPr id="114" name="TextBox 113">
            <a:extLst>
              <a:ext uri="{FF2B5EF4-FFF2-40B4-BE49-F238E27FC236}">
                <a16:creationId xmlns:a16="http://schemas.microsoft.com/office/drawing/2014/main" id="{4633EA48-0DC0-9E4D-AAAC-0A7AD4E1D955}"/>
              </a:ext>
            </a:extLst>
          </p:cNvPr>
          <p:cNvSpPr txBox="1"/>
          <p:nvPr/>
        </p:nvSpPr>
        <p:spPr>
          <a:xfrm>
            <a:off x="5287817" y="4882633"/>
            <a:ext cx="2767912" cy="923330"/>
          </a:xfrm>
          <a:prstGeom prst="rect">
            <a:avLst/>
          </a:prstGeom>
          <a:noFill/>
        </p:spPr>
        <p:txBody>
          <a:bodyPr wrap="square">
            <a:spAutoFit/>
          </a:bodyPr>
          <a:lstStyle/>
          <a:p>
            <a:pPr marL="0" marR="0">
              <a:spcBef>
                <a:spcPts val="0"/>
              </a:spcBef>
              <a:spcAft>
                <a:spcPts val="0"/>
              </a:spcAft>
            </a:pPr>
            <a:r>
              <a:rPr lang="en-US" sz="1800">
                <a:solidFill>
                  <a:srgbClr val="000000"/>
                </a:solidFill>
                <a:effectLst/>
                <a:ea typeface="Times New Roman" panose="02020603050405020304" pitchFamily="18" charset="0"/>
                <a:cs typeface="Times New Roman" panose="02020603050405020304" pitchFamily="18" charset="0"/>
              </a:rPr>
              <a:t>Rural        &gt;  Urban</a:t>
            </a:r>
            <a:endParaRPr lang="en-US" sz="2800">
              <a:effectLst/>
              <a:ea typeface="DengXian" panose="02010600030101010101" pitchFamily="2" charset="-122"/>
              <a:cs typeface="Times New Roman" panose="02020603050405020304" pitchFamily="18" charset="0"/>
            </a:endParaRPr>
          </a:p>
          <a:p>
            <a:pPr marL="0" marR="0">
              <a:spcBef>
                <a:spcPts val="0"/>
              </a:spcBef>
              <a:spcAft>
                <a:spcPts val="0"/>
              </a:spcAft>
            </a:pPr>
            <a:r>
              <a:rPr lang="en-US" sz="1800" err="1">
                <a:solidFill>
                  <a:srgbClr val="000000"/>
                </a:solidFill>
                <a:effectLst/>
                <a:ea typeface="Times New Roman" panose="02020603050405020304" pitchFamily="18" charset="0"/>
                <a:cs typeface="Times New Roman" panose="02020603050405020304" pitchFamily="18" charset="0"/>
              </a:rPr>
              <a:t>Hubzone</a:t>
            </a:r>
            <a:r>
              <a:rPr lang="en-US" sz="1800">
                <a:solidFill>
                  <a:srgbClr val="000000"/>
                </a:solidFill>
                <a:effectLst/>
                <a:ea typeface="Times New Roman" panose="02020603050405020304" pitchFamily="18" charset="0"/>
                <a:cs typeface="Times New Roman" panose="02020603050405020304" pitchFamily="18" charset="0"/>
              </a:rPr>
              <a:t>  &gt;  No-</a:t>
            </a:r>
            <a:r>
              <a:rPr lang="en-US" sz="1800" err="1">
                <a:solidFill>
                  <a:srgbClr val="000000"/>
                </a:solidFill>
                <a:effectLst/>
                <a:ea typeface="Times New Roman" panose="02020603050405020304" pitchFamily="18" charset="0"/>
                <a:cs typeface="Times New Roman" panose="02020603050405020304" pitchFamily="18" charset="0"/>
              </a:rPr>
              <a:t>hubzone</a:t>
            </a:r>
            <a:endParaRPr lang="en-US" sz="2800">
              <a:effectLst/>
              <a:ea typeface="DengXian" panose="02010600030101010101" pitchFamily="2" charset="-122"/>
              <a:cs typeface="Times New Roman" panose="02020603050405020304" pitchFamily="18" charset="0"/>
            </a:endParaRPr>
          </a:p>
          <a:p>
            <a:pPr marL="0" marR="0">
              <a:spcBef>
                <a:spcPts val="0"/>
              </a:spcBef>
              <a:spcAft>
                <a:spcPts val="0"/>
              </a:spcAft>
            </a:pPr>
            <a:r>
              <a:rPr lang="en-US" sz="1800">
                <a:solidFill>
                  <a:srgbClr val="000000"/>
                </a:solidFill>
                <a:effectLst/>
                <a:ea typeface="Times New Roman" panose="02020603050405020304" pitchFamily="18" charset="0"/>
                <a:cs typeface="Times New Roman" panose="02020603050405020304" pitchFamily="18" charset="0"/>
              </a:rPr>
              <a:t>No-</a:t>
            </a:r>
            <a:r>
              <a:rPr lang="en-US" sz="1800" err="1">
                <a:solidFill>
                  <a:srgbClr val="000000"/>
                </a:solidFill>
                <a:effectLst/>
                <a:ea typeface="Times New Roman" panose="02020603050405020304" pitchFamily="18" charset="0"/>
                <a:cs typeface="Times New Roman" panose="02020603050405020304" pitchFamily="18" charset="0"/>
              </a:rPr>
              <a:t>lmi</a:t>
            </a:r>
            <a:r>
              <a:rPr lang="en-US" sz="1800">
                <a:solidFill>
                  <a:srgbClr val="000000"/>
                </a:solidFill>
                <a:effectLst/>
                <a:ea typeface="Times New Roman" panose="02020603050405020304" pitchFamily="18" charset="0"/>
                <a:cs typeface="Times New Roman" panose="02020603050405020304" pitchFamily="18" charset="0"/>
              </a:rPr>
              <a:t>      &gt;  </a:t>
            </a:r>
            <a:r>
              <a:rPr lang="en-US" sz="1800" err="1">
                <a:solidFill>
                  <a:srgbClr val="000000"/>
                </a:solidFill>
                <a:effectLst/>
                <a:ea typeface="Times New Roman" panose="02020603050405020304" pitchFamily="18" charset="0"/>
                <a:cs typeface="Times New Roman" panose="02020603050405020304" pitchFamily="18" charset="0"/>
              </a:rPr>
              <a:t>lmi</a:t>
            </a:r>
            <a:endParaRPr lang="en-US" sz="2800">
              <a:effectLst/>
              <a:ea typeface="DengXian" panose="02010600030101010101" pitchFamily="2" charset="-122"/>
              <a:cs typeface="Times New Roman" panose="02020603050405020304" pitchFamily="18" charset="0"/>
            </a:endParaRPr>
          </a:p>
        </p:txBody>
      </p:sp>
      <p:sp>
        <p:nvSpPr>
          <p:cNvPr id="115" name="TextBox 114">
            <a:extLst>
              <a:ext uri="{FF2B5EF4-FFF2-40B4-BE49-F238E27FC236}">
                <a16:creationId xmlns:a16="http://schemas.microsoft.com/office/drawing/2014/main" id="{0CECB8B0-C836-FE42-A932-105E02B88678}"/>
              </a:ext>
            </a:extLst>
          </p:cNvPr>
          <p:cNvSpPr txBox="1"/>
          <p:nvPr/>
        </p:nvSpPr>
        <p:spPr>
          <a:xfrm>
            <a:off x="9279925" y="4882633"/>
            <a:ext cx="2644345" cy="646331"/>
          </a:xfrm>
          <a:prstGeom prst="rect">
            <a:avLst/>
          </a:prstGeom>
          <a:noFill/>
        </p:spPr>
        <p:txBody>
          <a:bodyPr wrap="square">
            <a:spAutoFit/>
          </a:bodyPr>
          <a:lstStyle/>
          <a:p>
            <a:pPr marL="0" marR="0">
              <a:spcBef>
                <a:spcPts val="0"/>
              </a:spcBef>
              <a:spcAft>
                <a:spcPts val="0"/>
              </a:spcAft>
            </a:pPr>
            <a:r>
              <a:rPr lang="en-US">
                <a:solidFill>
                  <a:srgbClr val="000000"/>
                </a:solidFill>
                <a:ea typeface="DengXian" panose="02010600030101010101" pitchFamily="2" charset="-122"/>
                <a:cs typeface="Times New Roman" panose="02020603050405020304" pitchFamily="18" charset="0"/>
              </a:rPr>
              <a:t>For removed set</a:t>
            </a:r>
          </a:p>
          <a:p>
            <a:pPr marL="0" marR="0">
              <a:spcBef>
                <a:spcPts val="0"/>
              </a:spcBef>
              <a:spcAft>
                <a:spcPts val="0"/>
              </a:spcAft>
            </a:pPr>
            <a:r>
              <a:rPr lang="en-US">
                <a:solidFill>
                  <a:srgbClr val="000000"/>
                </a:solidFill>
                <a:effectLst/>
                <a:ea typeface="DengXian" panose="02010600030101010101" pitchFamily="2" charset="-122"/>
                <a:cs typeface="Times New Roman" panose="02020603050405020304" pitchFamily="18" charset="0"/>
              </a:rPr>
              <a:t>Term=60 takes 99.7%</a:t>
            </a:r>
            <a:endParaRPr lang="en-US">
              <a:effectLst/>
              <a:ea typeface="DengXian" panose="02010600030101010101" pitchFamily="2" charset="-122"/>
              <a:cs typeface="Times New Roman" panose="02020603050405020304" pitchFamily="18" charset="0"/>
            </a:endParaRPr>
          </a:p>
        </p:txBody>
      </p:sp>
      <p:sp>
        <p:nvSpPr>
          <p:cNvPr id="116" name="TextBox 115">
            <a:extLst>
              <a:ext uri="{FF2B5EF4-FFF2-40B4-BE49-F238E27FC236}">
                <a16:creationId xmlns:a16="http://schemas.microsoft.com/office/drawing/2014/main" id="{2DC221A0-D9DC-C84C-921A-F694828E8AFE}"/>
              </a:ext>
            </a:extLst>
          </p:cNvPr>
          <p:cNvSpPr txBox="1"/>
          <p:nvPr/>
        </p:nvSpPr>
        <p:spPr>
          <a:xfrm>
            <a:off x="428009" y="4682318"/>
            <a:ext cx="3597597" cy="1200329"/>
          </a:xfrm>
          <a:prstGeom prst="rect">
            <a:avLst/>
          </a:prstGeom>
          <a:noFill/>
        </p:spPr>
        <p:txBody>
          <a:bodyPr wrap="square">
            <a:spAutoFit/>
          </a:bodyPr>
          <a:lstStyle/>
          <a:p>
            <a:pPr marL="0" marR="0">
              <a:spcBef>
                <a:spcPts val="0"/>
              </a:spcBef>
              <a:spcAft>
                <a:spcPts val="0"/>
              </a:spcAft>
            </a:pPr>
            <a:r>
              <a:rPr lang="en-US">
                <a:solidFill>
                  <a:srgbClr val="000000"/>
                </a:solidFill>
                <a:ea typeface="Times New Roman" panose="02020603050405020304" pitchFamily="18" charset="0"/>
                <a:cs typeface="Times New Roman" panose="02020603050405020304" pitchFamily="18" charset="0"/>
              </a:rPr>
              <a:t>Existing or more than 2 years old</a:t>
            </a:r>
            <a:r>
              <a:rPr lang="en-US" sz="1800">
                <a:solidFill>
                  <a:srgbClr val="000000"/>
                </a:solidFill>
                <a:effectLst/>
                <a:ea typeface="Times New Roman" panose="02020603050405020304" pitchFamily="18" charset="0"/>
                <a:cs typeface="Times New Roman" panose="02020603050405020304" pitchFamily="18" charset="0"/>
              </a:rPr>
              <a:t>  </a:t>
            </a:r>
            <a:r>
              <a:rPr lang="en-US" altLang="zh-CN">
                <a:solidFill>
                  <a:srgbClr val="000000"/>
                </a:solidFill>
                <a:ea typeface="Times New Roman" panose="02020603050405020304" pitchFamily="18" charset="0"/>
                <a:cs typeface="Times New Roman" panose="02020603050405020304" pitchFamily="18" charset="0"/>
              </a:rPr>
              <a:t>&lt;</a:t>
            </a:r>
            <a:r>
              <a:rPr lang="en-US" sz="1800">
                <a:solidFill>
                  <a:srgbClr val="000000"/>
                </a:solidFill>
                <a:effectLst/>
                <a:ea typeface="Times New Roman" panose="02020603050405020304" pitchFamily="18" charset="0"/>
                <a:cs typeface="Times New Roman" panose="02020603050405020304" pitchFamily="18" charset="0"/>
              </a:rPr>
              <a:t>  Others</a:t>
            </a:r>
          </a:p>
          <a:p>
            <a:r>
              <a:rPr lang="en-US">
                <a:solidFill>
                  <a:srgbClr val="000000"/>
                </a:solidFill>
                <a:ea typeface="DengXian" panose="02010600030101010101" pitchFamily="2" charset="-122"/>
                <a:cs typeface="Times New Roman" panose="02020603050405020304" pitchFamily="18" charset="0"/>
              </a:rPr>
              <a:t>Probably because they have a bad credit history with the bank</a:t>
            </a:r>
            <a:endParaRPr lang="en-US" sz="2800">
              <a:effectLs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7506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A02923A-390F-FC47-B69F-767BC9744CB5}"/>
              </a:ext>
            </a:extLst>
          </p:cNvPr>
          <p:cNvGrpSpPr/>
          <p:nvPr/>
        </p:nvGrpSpPr>
        <p:grpSpPr>
          <a:xfrm>
            <a:off x="2048647" y="1075038"/>
            <a:ext cx="8094705" cy="5671751"/>
            <a:chOff x="704188" y="0"/>
            <a:chExt cx="9535187" cy="6858000"/>
          </a:xfrm>
        </p:grpSpPr>
        <p:pic>
          <p:nvPicPr>
            <p:cNvPr id="6" name="Picture 5" descr="A picture containing chart&#10;&#10;Description automatically generated">
              <a:extLst>
                <a:ext uri="{FF2B5EF4-FFF2-40B4-BE49-F238E27FC236}">
                  <a16:creationId xmlns:a16="http://schemas.microsoft.com/office/drawing/2014/main" id="{64579727-0729-7D4F-A9E1-2A45F16F5517}"/>
                </a:ext>
              </a:extLst>
            </p:cNvPr>
            <p:cNvPicPr>
              <a:picLocks noChangeAspect="1"/>
            </p:cNvPicPr>
            <p:nvPr/>
          </p:nvPicPr>
          <p:blipFill>
            <a:blip r:embed="rId2">
              <a:alphaModFix/>
            </a:blip>
            <a:stretch>
              <a:fillRect/>
            </a:stretch>
          </p:blipFill>
          <p:spPr>
            <a:xfrm>
              <a:off x="704188" y="0"/>
              <a:ext cx="9535187" cy="6858000"/>
            </a:xfrm>
            <a:prstGeom prst="rect">
              <a:avLst/>
            </a:prstGeom>
          </p:spPr>
        </p:pic>
        <p:pic>
          <p:nvPicPr>
            <p:cNvPr id="7" name="Picture 6">
              <a:extLst>
                <a:ext uri="{FF2B5EF4-FFF2-40B4-BE49-F238E27FC236}">
                  <a16:creationId xmlns:a16="http://schemas.microsoft.com/office/drawing/2014/main" id="{987C7866-D0A0-4648-A715-B1EC3F0FF90D}"/>
                </a:ext>
              </a:extLst>
            </p:cNvPr>
            <p:cNvPicPr>
              <a:picLocks noChangeAspect="1"/>
            </p:cNvPicPr>
            <p:nvPr/>
          </p:nvPicPr>
          <p:blipFill>
            <a:blip r:embed="rId3">
              <a:alphaModFix amt="25000"/>
              <a:extLst>
                <a:ext uri="{BEBA8EAE-BF5A-486C-A8C5-ECC9F3942E4B}">
                  <a14:imgProps xmlns:a14="http://schemas.microsoft.com/office/drawing/2010/main">
                    <a14:imgLayer r:embed="rId4">
                      <a14:imgEffect>
                        <a14:sharpenSoften amount="100000"/>
                      </a14:imgEffect>
                      <a14:imgEffect>
                        <a14:colorTemperature colorTemp="3000"/>
                      </a14:imgEffect>
                    </a14:imgLayer>
                  </a14:imgProps>
                </a:ext>
              </a:extLst>
            </a:blip>
            <a:stretch>
              <a:fillRect/>
            </a:stretch>
          </p:blipFill>
          <p:spPr>
            <a:xfrm>
              <a:off x="2786063" y="815975"/>
              <a:ext cx="5343526" cy="6042025"/>
            </a:xfrm>
            <a:prstGeom prst="rect">
              <a:avLst/>
            </a:prstGeom>
            <a:noFill/>
          </p:spPr>
        </p:pic>
      </p:grpSp>
      <p:sp>
        <p:nvSpPr>
          <p:cNvPr id="8" name="TextBox 7">
            <a:extLst>
              <a:ext uri="{FF2B5EF4-FFF2-40B4-BE49-F238E27FC236}">
                <a16:creationId xmlns:a16="http://schemas.microsoft.com/office/drawing/2014/main" id="{200877E4-9862-3D42-8C69-0C4494E49475}"/>
              </a:ext>
            </a:extLst>
          </p:cNvPr>
          <p:cNvSpPr txBox="1"/>
          <p:nvPr/>
        </p:nvSpPr>
        <p:spPr>
          <a:xfrm>
            <a:off x="333633" y="291468"/>
            <a:ext cx="6198107" cy="707886"/>
          </a:xfrm>
          <a:prstGeom prst="rect">
            <a:avLst/>
          </a:prstGeom>
          <a:noFill/>
        </p:spPr>
        <p:txBody>
          <a:bodyPr wrap="none" rtlCol="0">
            <a:spAutoFit/>
          </a:bodyPr>
          <a:lstStyle/>
          <a:p>
            <a:pPr algn="l"/>
            <a:r>
              <a:rPr lang="en-US" sz="4000" b="1">
                <a:latin typeface="+mj-lt"/>
                <a:ea typeface="Lato" panose="020F0502020204030203" pitchFamily="34" charset="0"/>
                <a:cs typeface="Lato" panose="020F0502020204030203" pitchFamily="34" charset="0"/>
              </a:rPr>
              <a:t>Did the PPP hit the target? </a:t>
            </a:r>
          </a:p>
        </p:txBody>
      </p:sp>
      <p:pic>
        <p:nvPicPr>
          <p:cNvPr id="13" name="Picture 12">
            <a:extLst>
              <a:ext uri="{FF2B5EF4-FFF2-40B4-BE49-F238E27FC236}">
                <a16:creationId xmlns:a16="http://schemas.microsoft.com/office/drawing/2014/main" id="{44A4A99D-3A86-D34D-83E5-FD3B3CDB5007}"/>
              </a:ext>
            </a:extLst>
          </p:cNvPr>
          <p:cNvPicPr>
            <a:picLocks noChangeAspect="1"/>
          </p:cNvPicPr>
          <p:nvPr/>
        </p:nvPicPr>
        <p:blipFill>
          <a:blip r:embed="rId5"/>
          <a:stretch>
            <a:fillRect/>
          </a:stretch>
        </p:blipFill>
        <p:spPr>
          <a:xfrm>
            <a:off x="10655300" y="0"/>
            <a:ext cx="1536700" cy="1562100"/>
          </a:xfrm>
          <a:prstGeom prst="rect">
            <a:avLst/>
          </a:prstGeom>
        </p:spPr>
      </p:pic>
      <p:pic>
        <p:nvPicPr>
          <p:cNvPr id="14" name="Picture 13">
            <a:extLst>
              <a:ext uri="{FF2B5EF4-FFF2-40B4-BE49-F238E27FC236}">
                <a16:creationId xmlns:a16="http://schemas.microsoft.com/office/drawing/2014/main" id="{9011DA4A-179D-7F48-8B39-C3037490D097}"/>
              </a:ext>
            </a:extLst>
          </p:cNvPr>
          <p:cNvPicPr>
            <a:picLocks noChangeAspect="1"/>
          </p:cNvPicPr>
          <p:nvPr/>
        </p:nvPicPr>
        <p:blipFill>
          <a:blip r:embed="rId5"/>
          <a:stretch>
            <a:fillRect/>
          </a:stretch>
        </p:blipFill>
        <p:spPr>
          <a:xfrm rot="10800000">
            <a:off x="0" y="5295900"/>
            <a:ext cx="1536700" cy="1562100"/>
          </a:xfrm>
          <a:prstGeom prst="rect">
            <a:avLst/>
          </a:prstGeom>
        </p:spPr>
      </p:pic>
    </p:spTree>
    <p:extLst>
      <p:ext uri="{BB962C8B-B14F-4D97-AF65-F5344CB8AC3E}">
        <p14:creationId xmlns:p14="http://schemas.microsoft.com/office/powerpoint/2010/main" val="2839202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2" name="Freeform: Shape 11">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14" name="Freeform: Shape 13">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914E3C-35AA-49FE-B5BC-C5DADDDAE113}"/>
              </a:ext>
            </a:extLst>
          </p:cNvPr>
          <p:cNvSpPr>
            <a:spLocks noGrp="1"/>
          </p:cNvSpPr>
          <p:nvPr>
            <p:ph type="title"/>
          </p:nvPr>
        </p:nvSpPr>
        <p:spPr>
          <a:xfrm>
            <a:off x="320723" y="882630"/>
            <a:ext cx="4030136" cy="3826728"/>
          </a:xfrm>
        </p:spPr>
        <p:txBody>
          <a:bodyPr vert="horz" lIns="91440" tIns="45720" rIns="91440" bIns="45720" rtlCol="0" anchor="b">
            <a:normAutofit/>
          </a:bodyPr>
          <a:lstStyle/>
          <a:p>
            <a:pPr algn="ctr">
              <a:lnSpc>
                <a:spcPct val="90000"/>
              </a:lnSpc>
              <a:spcBef>
                <a:spcPct val="0"/>
              </a:spcBef>
            </a:pPr>
            <a:r>
              <a:rPr lang="en-US" sz="4000" kern="1200">
                <a:solidFill>
                  <a:schemeClr val="tx1"/>
                </a:solidFill>
                <a:latin typeface="+mj-lt"/>
                <a:cs typeface="Times New Roman"/>
              </a:rPr>
              <a:t>Is there any relationship between loan amount and company size for each industry?</a:t>
            </a:r>
            <a:endParaRPr lang="en-US" sz="4000" kern="1200">
              <a:solidFill>
                <a:schemeClr val="tx1"/>
              </a:solidFill>
              <a:latin typeface="+mj-lt"/>
              <a:ea typeface="+mj-ea"/>
              <a:cs typeface="+mj-cs"/>
            </a:endParaRPr>
          </a:p>
        </p:txBody>
      </p:sp>
      <p:pic>
        <p:nvPicPr>
          <p:cNvPr id="3" name="Picture 3" descr="Chart, scatter chart&#10;&#10;Description automatically generated">
            <a:extLst>
              <a:ext uri="{FF2B5EF4-FFF2-40B4-BE49-F238E27FC236}">
                <a16:creationId xmlns:a16="http://schemas.microsoft.com/office/drawing/2014/main" id="{C9F41E15-2311-4DC6-B13B-42A7F4435CB4}"/>
              </a:ext>
            </a:extLst>
          </p:cNvPr>
          <p:cNvPicPr>
            <a:picLocks noChangeAspect="1"/>
          </p:cNvPicPr>
          <p:nvPr/>
        </p:nvPicPr>
        <p:blipFill>
          <a:blip r:embed="rId2"/>
          <a:stretch>
            <a:fillRect/>
          </a:stretch>
        </p:blipFill>
        <p:spPr>
          <a:xfrm>
            <a:off x="5773691" y="668183"/>
            <a:ext cx="4914373" cy="5568696"/>
          </a:xfrm>
          <a:prstGeom prst="rect">
            <a:avLst/>
          </a:prstGeom>
        </p:spPr>
      </p:pic>
    </p:spTree>
    <p:extLst>
      <p:ext uri="{BB962C8B-B14F-4D97-AF65-F5344CB8AC3E}">
        <p14:creationId xmlns:p14="http://schemas.microsoft.com/office/powerpoint/2010/main" val="375275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7945DC3-66C9-A94A-BFAE-FA1CCC9833D0}"/>
              </a:ext>
            </a:extLst>
          </p:cNvPr>
          <p:cNvSpPr txBox="1"/>
          <p:nvPr/>
        </p:nvSpPr>
        <p:spPr>
          <a:xfrm>
            <a:off x="333633" y="291468"/>
            <a:ext cx="6069867" cy="707886"/>
          </a:xfrm>
          <a:prstGeom prst="rect">
            <a:avLst/>
          </a:prstGeom>
          <a:noFill/>
        </p:spPr>
        <p:txBody>
          <a:bodyPr wrap="none" rtlCol="0">
            <a:spAutoFit/>
          </a:bodyPr>
          <a:lstStyle/>
          <a:p>
            <a:pPr algn="l"/>
            <a:r>
              <a:rPr lang="en-US" sz="4000" b="1">
                <a:latin typeface="+mj-lt"/>
                <a:ea typeface="Lato" panose="020F0502020204030203" pitchFamily="34" charset="0"/>
                <a:cs typeface="Lato" panose="020F0502020204030203" pitchFamily="34" charset="0"/>
              </a:rPr>
              <a:t>Did the PPP hit the target?</a:t>
            </a:r>
          </a:p>
        </p:txBody>
      </p:sp>
      <p:sp>
        <p:nvSpPr>
          <p:cNvPr id="23" name="KSO_Shape">
            <a:extLst>
              <a:ext uri="{FF2B5EF4-FFF2-40B4-BE49-F238E27FC236}">
                <a16:creationId xmlns:a16="http://schemas.microsoft.com/office/drawing/2014/main" id="{6C5EDF3F-B2EA-9148-822A-BDDD3FC1CBC2}"/>
              </a:ext>
            </a:extLst>
          </p:cNvPr>
          <p:cNvSpPr/>
          <p:nvPr/>
        </p:nvSpPr>
        <p:spPr bwMode="auto">
          <a:xfrm>
            <a:off x="6614316" y="2072773"/>
            <a:ext cx="855784" cy="1031383"/>
          </a:xfrm>
          <a:custGeom>
            <a:avLst/>
            <a:gdLst>
              <a:gd name="T0" fmla="*/ 331508 w 2789238"/>
              <a:gd name="T1" fmla="*/ 2017550 h 3357562"/>
              <a:gd name="T2" fmla="*/ 181631 w 2789238"/>
              <a:gd name="T3" fmla="*/ 2232892 h 3357562"/>
              <a:gd name="T4" fmla="*/ 106692 w 2789238"/>
              <a:gd name="T5" fmla="*/ 2733769 h 3357562"/>
              <a:gd name="T6" fmla="*/ 550290 w 2789238"/>
              <a:gd name="T7" fmla="*/ 2596878 h 3357562"/>
              <a:gd name="T8" fmla="*/ 597286 w 2789238"/>
              <a:gd name="T9" fmla="*/ 2503817 h 3357562"/>
              <a:gd name="T10" fmla="*/ 1234898 w 2789238"/>
              <a:gd name="T11" fmla="*/ 2133162 h 3357562"/>
              <a:gd name="T12" fmla="*/ 1089149 w 2789238"/>
              <a:gd name="T13" fmla="*/ 2339611 h 3357562"/>
              <a:gd name="T14" fmla="*/ 921490 w 2789238"/>
              <a:gd name="T15" fmla="*/ 2098542 h 3357562"/>
              <a:gd name="T16" fmla="*/ 1959198 w 2789238"/>
              <a:gd name="T17" fmla="*/ 1818089 h 3357562"/>
              <a:gd name="T18" fmla="*/ 1826151 w 2789238"/>
              <a:gd name="T19" fmla="*/ 2146184 h 3357562"/>
              <a:gd name="T20" fmla="*/ 1678814 w 2789238"/>
              <a:gd name="T21" fmla="*/ 2334211 h 3357562"/>
              <a:gd name="T22" fmla="*/ 1477814 w 2789238"/>
              <a:gd name="T23" fmla="*/ 2242738 h 3357562"/>
              <a:gd name="T24" fmla="*/ 2150990 w 2789238"/>
              <a:gd name="T25" fmla="*/ 2817937 h 3357562"/>
              <a:gd name="T26" fmla="*/ 2201161 w 2789238"/>
              <a:gd name="T27" fmla="*/ 2503182 h 3357562"/>
              <a:gd name="T28" fmla="*/ 2516157 w 2789238"/>
              <a:gd name="T29" fmla="*/ 3210507 h 3357562"/>
              <a:gd name="T30" fmla="*/ 2641266 w 2789238"/>
              <a:gd name="T31" fmla="*/ 2341834 h 3357562"/>
              <a:gd name="T32" fmla="*/ 2519332 w 2789238"/>
              <a:gd name="T33" fmla="*/ 2076309 h 3357562"/>
              <a:gd name="T34" fmla="*/ 1782331 w 2789238"/>
              <a:gd name="T35" fmla="*/ 1695490 h 3357562"/>
              <a:gd name="T36" fmla="*/ 1612131 w 2789238"/>
              <a:gd name="T37" fmla="*/ 1899716 h 3357562"/>
              <a:gd name="T38" fmla="*/ 1707392 w 2789238"/>
              <a:gd name="T39" fmla="*/ 2184615 h 3357562"/>
              <a:gd name="T40" fmla="*/ 1859810 w 2789238"/>
              <a:gd name="T41" fmla="*/ 1880976 h 3357562"/>
              <a:gd name="T42" fmla="*/ 944353 w 2789238"/>
              <a:gd name="T43" fmla="*/ 1922584 h 3357562"/>
              <a:gd name="T44" fmla="*/ 1109154 w 2789238"/>
              <a:gd name="T45" fmla="*/ 2222411 h 3357562"/>
              <a:gd name="T46" fmla="*/ 1176789 w 2789238"/>
              <a:gd name="T47" fmla="*/ 1899716 h 3357562"/>
              <a:gd name="T48" fmla="*/ 1006907 w 2789238"/>
              <a:gd name="T49" fmla="*/ 1695490 h 3357562"/>
              <a:gd name="T50" fmla="*/ 1060889 w 2789238"/>
              <a:gd name="T51" fmla="*/ 1664046 h 3357562"/>
              <a:gd name="T52" fmla="*/ 1278718 w 2789238"/>
              <a:gd name="T53" fmla="*/ 1877165 h 3357562"/>
              <a:gd name="T54" fmla="*/ 1578155 w 2789238"/>
              <a:gd name="T55" fmla="*/ 1833652 h 3357562"/>
              <a:gd name="T56" fmla="*/ 1751847 w 2789238"/>
              <a:gd name="T57" fmla="*/ 1614499 h 3357562"/>
              <a:gd name="T58" fmla="*/ 1802018 w 2789238"/>
              <a:gd name="T59" fmla="*/ 1588137 h 3357562"/>
              <a:gd name="T60" fmla="*/ 2504726 w 2789238"/>
              <a:gd name="T61" fmla="*/ 1940370 h 3357562"/>
              <a:gd name="T62" fmla="*/ 2686039 w 2789238"/>
              <a:gd name="T63" fmla="*/ 2163335 h 3357562"/>
              <a:gd name="T64" fmla="*/ 2781617 w 2789238"/>
              <a:gd name="T65" fmla="*/ 2597830 h 3357562"/>
              <a:gd name="T66" fmla="*/ 2775584 w 2789238"/>
              <a:gd name="T67" fmla="*/ 3264501 h 3357562"/>
              <a:gd name="T68" fmla="*/ 1967137 w 2789238"/>
              <a:gd name="T69" fmla="*/ 3344858 h 3357562"/>
              <a:gd name="T70" fmla="*/ 745893 w 2789238"/>
              <a:gd name="T71" fmla="*/ 3342634 h 3357562"/>
              <a:gd name="T72" fmla="*/ 9209 w 2789238"/>
              <a:gd name="T73" fmla="*/ 3261008 h 3357562"/>
              <a:gd name="T74" fmla="*/ 15877 w 2789238"/>
              <a:gd name="T75" fmla="*/ 2510804 h 3357562"/>
              <a:gd name="T76" fmla="*/ 137493 w 2789238"/>
              <a:gd name="T77" fmla="*/ 2096318 h 3357562"/>
              <a:gd name="T78" fmla="*/ 426134 w 2789238"/>
              <a:gd name="T79" fmla="*/ 1872401 h 3357562"/>
              <a:gd name="T80" fmla="*/ 1002462 w 2789238"/>
              <a:gd name="T81" fmla="*/ 1582737 h 3357562"/>
              <a:gd name="T82" fmla="*/ 1636927 w 2789238"/>
              <a:gd name="T83" fmla="*/ 52060 h 3357562"/>
              <a:gd name="T84" fmla="*/ 1829059 w 2789238"/>
              <a:gd name="T85" fmla="*/ 205700 h 3357562"/>
              <a:gd name="T86" fmla="*/ 1951960 w 2789238"/>
              <a:gd name="T87" fmla="*/ 437112 h 3357562"/>
              <a:gd name="T88" fmla="*/ 2016745 w 2789238"/>
              <a:gd name="T89" fmla="*/ 679317 h 3357562"/>
              <a:gd name="T90" fmla="*/ 2078037 w 2789238"/>
              <a:gd name="T91" fmla="*/ 818672 h 3357562"/>
              <a:gd name="T92" fmla="*/ 2026273 w 2789238"/>
              <a:gd name="T93" fmla="*/ 978343 h 3357562"/>
              <a:gd name="T94" fmla="*/ 1899243 w 2789238"/>
              <a:gd name="T95" fmla="*/ 1210073 h 3357562"/>
              <a:gd name="T96" fmla="*/ 1742044 w 2789238"/>
              <a:gd name="T97" fmla="*/ 1466563 h 3357562"/>
              <a:gd name="T98" fmla="*/ 1567061 w 2789238"/>
              <a:gd name="T99" fmla="*/ 1590047 h 3357562"/>
              <a:gd name="T100" fmla="*/ 1348253 w 2789238"/>
              <a:gd name="T101" fmla="*/ 1619251 h 3357562"/>
              <a:gd name="T102" fmla="*/ 1149452 w 2789238"/>
              <a:gd name="T103" fmla="*/ 1543065 h 3357562"/>
              <a:gd name="T104" fmla="*/ 996699 w 2789238"/>
              <a:gd name="T105" fmla="*/ 1385616 h 3357562"/>
              <a:gd name="T106" fmla="*/ 834736 w 2789238"/>
              <a:gd name="T107" fmla="*/ 1043101 h 3357562"/>
              <a:gd name="T108" fmla="*/ 729937 w 2789238"/>
              <a:gd name="T109" fmla="*/ 914538 h 3357562"/>
              <a:gd name="T110" fmla="*/ 722633 w 2789238"/>
              <a:gd name="T111" fmla="*/ 735186 h 3357562"/>
              <a:gd name="T112" fmla="*/ 819175 w 2789238"/>
              <a:gd name="T113" fmla="*/ 578372 h 3357562"/>
              <a:gd name="T114" fmla="*/ 901109 w 2789238"/>
              <a:gd name="T115" fmla="*/ 317438 h 3357562"/>
              <a:gd name="T116" fmla="*/ 1057991 w 2789238"/>
              <a:gd name="T117" fmla="*/ 121261 h 3357562"/>
              <a:gd name="T118" fmla="*/ 1278704 w 2789238"/>
              <a:gd name="T119" fmla="*/ 13332 h 3357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9238" h="3357562">
                <a:moveTo>
                  <a:pt x="823371" y="1838416"/>
                </a:moveTo>
                <a:lnTo>
                  <a:pt x="786220" y="1851756"/>
                </a:lnTo>
                <a:lnTo>
                  <a:pt x="750338" y="1864461"/>
                </a:lnTo>
                <a:lnTo>
                  <a:pt x="715409" y="1875895"/>
                </a:lnTo>
                <a:lnTo>
                  <a:pt x="681433" y="1886693"/>
                </a:lnTo>
                <a:lnTo>
                  <a:pt x="616338" y="1907338"/>
                </a:lnTo>
                <a:lnTo>
                  <a:pt x="554736" y="1927030"/>
                </a:lnTo>
                <a:lnTo>
                  <a:pt x="524570" y="1936876"/>
                </a:lnTo>
                <a:lnTo>
                  <a:pt x="494721" y="1947040"/>
                </a:lnTo>
                <a:lnTo>
                  <a:pt x="465191" y="1957839"/>
                </a:lnTo>
                <a:lnTo>
                  <a:pt x="435660" y="1969273"/>
                </a:lnTo>
                <a:lnTo>
                  <a:pt x="406129" y="1981660"/>
                </a:lnTo>
                <a:lnTo>
                  <a:pt x="391205" y="1988330"/>
                </a:lnTo>
                <a:lnTo>
                  <a:pt x="376598" y="1995000"/>
                </a:lnTo>
                <a:lnTo>
                  <a:pt x="361674" y="2002305"/>
                </a:lnTo>
                <a:lnTo>
                  <a:pt x="346750" y="2009928"/>
                </a:lnTo>
                <a:lnTo>
                  <a:pt x="331508" y="2017550"/>
                </a:lnTo>
                <a:lnTo>
                  <a:pt x="316266" y="2025808"/>
                </a:lnTo>
                <a:lnTo>
                  <a:pt x="303882" y="2038513"/>
                </a:lnTo>
                <a:lnTo>
                  <a:pt x="290546" y="2052488"/>
                </a:lnTo>
                <a:lnTo>
                  <a:pt x="276892" y="2068051"/>
                </a:lnTo>
                <a:lnTo>
                  <a:pt x="269906" y="2076309"/>
                </a:lnTo>
                <a:lnTo>
                  <a:pt x="262602" y="2085202"/>
                </a:lnTo>
                <a:lnTo>
                  <a:pt x="255617" y="2095048"/>
                </a:lnTo>
                <a:lnTo>
                  <a:pt x="248313" y="2104894"/>
                </a:lnTo>
                <a:lnTo>
                  <a:pt x="240692" y="2115693"/>
                </a:lnTo>
                <a:lnTo>
                  <a:pt x="233707" y="2127445"/>
                </a:lnTo>
                <a:lnTo>
                  <a:pt x="226403" y="2139514"/>
                </a:lnTo>
                <a:lnTo>
                  <a:pt x="218782" y="2152536"/>
                </a:lnTo>
                <a:lnTo>
                  <a:pt x="211479" y="2166829"/>
                </a:lnTo>
                <a:lnTo>
                  <a:pt x="204176" y="2181121"/>
                </a:lnTo>
                <a:lnTo>
                  <a:pt x="196555" y="2197637"/>
                </a:lnTo>
                <a:lnTo>
                  <a:pt x="189252" y="2214788"/>
                </a:lnTo>
                <a:lnTo>
                  <a:pt x="181631" y="2232892"/>
                </a:lnTo>
                <a:lnTo>
                  <a:pt x="174645" y="2252267"/>
                </a:lnTo>
                <a:lnTo>
                  <a:pt x="167659" y="2272594"/>
                </a:lnTo>
                <a:lnTo>
                  <a:pt x="160991" y="2294509"/>
                </a:lnTo>
                <a:lnTo>
                  <a:pt x="154323" y="2317695"/>
                </a:lnTo>
                <a:lnTo>
                  <a:pt x="147972" y="2341834"/>
                </a:lnTo>
                <a:lnTo>
                  <a:pt x="141939" y="2367561"/>
                </a:lnTo>
                <a:lnTo>
                  <a:pt x="135906" y="2394558"/>
                </a:lnTo>
                <a:lnTo>
                  <a:pt x="130825" y="2422825"/>
                </a:lnTo>
                <a:lnTo>
                  <a:pt x="125744" y="2452999"/>
                </a:lnTo>
                <a:lnTo>
                  <a:pt x="121299" y="2484125"/>
                </a:lnTo>
                <a:lnTo>
                  <a:pt x="116853" y="2517157"/>
                </a:lnTo>
                <a:lnTo>
                  <a:pt x="113043" y="2551776"/>
                </a:lnTo>
                <a:lnTo>
                  <a:pt x="109550" y="2588302"/>
                </a:lnTo>
                <a:lnTo>
                  <a:pt x="109232" y="2597195"/>
                </a:lnTo>
                <a:lnTo>
                  <a:pt x="108597" y="2613393"/>
                </a:lnTo>
                <a:lnTo>
                  <a:pt x="107645" y="2663576"/>
                </a:lnTo>
                <a:lnTo>
                  <a:pt x="106692" y="2733769"/>
                </a:lnTo>
                <a:lnTo>
                  <a:pt x="105422" y="2818572"/>
                </a:lnTo>
                <a:lnTo>
                  <a:pt x="103834" y="3000882"/>
                </a:lnTo>
                <a:lnTo>
                  <a:pt x="101929" y="3189862"/>
                </a:lnTo>
                <a:lnTo>
                  <a:pt x="154005" y="3196850"/>
                </a:lnTo>
                <a:lnTo>
                  <a:pt x="207351" y="3203837"/>
                </a:lnTo>
                <a:lnTo>
                  <a:pt x="261332" y="3210507"/>
                </a:lnTo>
                <a:lnTo>
                  <a:pt x="316266" y="3216542"/>
                </a:lnTo>
                <a:lnTo>
                  <a:pt x="371835" y="3222259"/>
                </a:lnTo>
                <a:lnTo>
                  <a:pt x="428039" y="3227976"/>
                </a:lnTo>
                <a:lnTo>
                  <a:pt x="484560" y="3233375"/>
                </a:lnTo>
                <a:lnTo>
                  <a:pt x="541082" y="3238139"/>
                </a:lnTo>
                <a:lnTo>
                  <a:pt x="542669" y="3047254"/>
                </a:lnTo>
                <a:lnTo>
                  <a:pt x="543940" y="2927831"/>
                </a:lnTo>
                <a:lnTo>
                  <a:pt x="545527" y="2805867"/>
                </a:lnTo>
                <a:lnTo>
                  <a:pt x="547750" y="2691844"/>
                </a:lnTo>
                <a:lnTo>
                  <a:pt x="548703" y="2641343"/>
                </a:lnTo>
                <a:lnTo>
                  <a:pt x="550290" y="2596878"/>
                </a:lnTo>
                <a:lnTo>
                  <a:pt x="552196" y="2559082"/>
                </a:lnTo>
                <a:lnTo>
                  <a:pt x="554101" y="2530179"/>
                </a:lnTo>
                <a:lnTo>
                  <a:pt x="554736" y="2519380"/>
                </a:lnTo>
                <a:lnTo>
                  <a:pt x="556006" y="2511122"/>
                </a:lnTo>
                <a:lnTo>
                  <a:pt x="556959" y="2505722"/>
                </a:lnTo>
                <a:lnTo>
                  <a:pt x="557276" y="2504134"/>
                </a:lnTo>
                <a:lnTo>
                  <a:pt x="558229" y="2503182"/>
                </a:lnTo>
                <a:lnTo>
                  <a:pt x="561404" y="2500958"/>
                </a:lnTo>
                <a:lnTo>
                  <a:pt x="565532" y="2498735"/>
                </a:lnTo>
                <a:lnTo>
                  <a:pt x="569342" y="2497464"/>
                </a:lnTo>
                <a:lnTo>
                  <a:pt x="573470" y="2496512"/>
                </a:lnTo>
                <a:lnTo>
                  <a:pt x="577916" y="2496512"/>
                </a:lnTo>
                <a:lnTo>
                  <a:pt x="582044" y="2496829"/>
                </a:lnTo>
                <a:lnTo>
                  <a:pt x="585854" y="2497464"/>
                </a:lnTo>
                <a:lnTo>
                  <a:pt x="589982" y="2499370"/>
                </a:lnTo>
                <a:lnTo>
                  <a:pt x="593793" y="2501276"/>
                </a:lnTo>
                <a:lnTo>
                  <a:pt x="597286" y="2503817"/>
                </a:lnTo>
                <a:lnTo>
                  <a:pt x="600144" y="2506675"/>
                </a:lnTo>
                <a:lnTo>
                  <a:pt x="602684" y="2510169"/>
                </a:lnTo>
                <a:lnTo>
                  <a:pt x="604589" y="2513980"/>
                </a:lnTo>
                <a:lnTo>
                  <a:pt x="606177" y="2517792"/>
                </a:lnTo>
                <a:lnTo>
                  <a:pt x="606812" y="2521921"/>
                </a:lnTo>
                <a:lnTo>
                  <a:pt x="607129" y="2526367"/>
                </a:lnTo>
                <a:lnTo>
                  <a:pt x="607129" y="3247985"/>
                </a:lnTo>
                <a:lnTo>
                  <a:pt x="668096" y="3251479"/>
                </a:lnTo>
                <a:lnTo>
                  <a:pt x="732874" y="3254973"/>
                </a:lnTo>
                <a:lnTo>
                  <a:pt x="800509" y="3257832"/>
                </a:lnTo>
                <a:lnTo>
                  <a:pt x="870367" y="3260690"/>
                </a:lnTo>
                <a:lnTo>
                  <a:pt x="940860" y="3263231"/>
                </a:lnTo>
                <a:lnTo>
                  <a:pt x="1011670" y="3265454"/>
                </a:lnTo>
                <a:lnTo>
                  <a:pt x="1081211" y="3267360"/>
                </a:lnTo>
                <a:lnTo>
                  <a:pt x="1148846" y="3268630"/>
                </a:lnTo>
                <a:lnTo>
                  <a:pt x="1313012" y="2233210"/>
                </a:lnTo>
                <a:lnTo>
                  <a:pt x="1234898" y="2133162"/>
                </a:lnTo>
                <a:lnTo>
                  <a:pt x="1232676" y="2135385"/>
                </a:lnTo>
                <a:lnTo>
                  <a:pt x="1229818" y="2138879"/>
                </a:lnTo>
                <a:lnTo>
                  <a:pt x="1223150" y="2148089"/>
                </a:lnTo>
                <a:lnTo>
                  <a:pt x="1215529" y="2160159"/>
                </a:lnTo>
                <a:lnTo>
                  <a:pt x="1206638" y="2174451"/>
                </a:lnTo>
                <a:lnTo>
                  <a:pt x="1185998" y="2207801"/>
                </a:lnTo>
                <a:lnTo>
                  <a:pt x="1164088" y="2244326"/>
                </a:lnTo>
                <a:lnTo>
                  <a:pt x="1143130" y="2280534"/>
                </a:lnTo>
                <a:lnTo>
                  <a:pt x="1124078" y="2311025"/>
                </a:lnTo>
                <a:lnTo>
                  <a:pt x="1116140" y="2323095"/>
                </a:lnTo>
                <a:lnTo>
                  <a:pt x="1109789" y="2332623"/>
                </a:lnTo>
                <a:lnTo>
                  <a:pt x="1105026" y="2338658"/>
                </a:lnTo>
                <a:lnTo>
                  <a:pt x="1103121" y="2340563"/>
                </a:lnTo>
                <a:lnTo>
                  <a:pt x="1102168" y="2340881"/>
                </a:lnTo>
                <a:lnTo>
                  <a:pt x="1097723" y="2341516"/>
                </a:lnTo>
                <a:lnTo>
                  <a:pt x="1093595" y="2340563"/>
                </a:lnTo>
                <a:lnTo>
                  <a:pt x="1089149" y="2339611"/>
                </a:lnTo>
                <a:lnTo>
                  <a:pt x="1084704" y="2337705"/>
                </a:lnTo>
                <a:lnTo>
                  <a:pt x="1080576" y="2335164"/>
                </a:lnTo>
                <a:lnTo>
                  <a:pt x="1076448" y="2332623"/>
                </a:lnTo>
                <a:lnTo>
                  <a:pt x="1073273" y="2329447"/>
                </a:lnTo>
                <a:lnTo>
                  <a:pt x="1070097" y="2326588"/>
                </a:lnTo>
                <a:lnTo>
                  <a:pt x="1054855" y="2307214"/>
                </a:lnTo>
                <a:lnTo>
                  <a:pt x="1040566" y="2287839"/>
                </a:lnTo>
                <a:lnTo>
                  <a:pt x="1025960" y="2268465"/>
                </a:lnTo>
                <a:lnTo>
                  <a:pt x="1012623" y="2249091"/>
                </a:lnTo>
                <a:lnTo>
                  <a:pt x="999287" y="2230034"/>
                </a:lnTo>
                <a:lnTo>
                  <a:pt x="986585" y="2210659"/>
                </a:lnTo>
                <a:lnTo>
                  <a:pt x="974519" y="2191603"/>
                </a:lnTo>
                <a:lnTo>
                  <a:pt x="963087" y="2172546"/>
                </a:lnTo>
                <a:lnTo>
                  <a:pt x="951974" y="2153807"/>
                </a:lnTo>
                <a:lnTo>
                  <a:pt x="941177" y="2135067"/>
                </a:lnTo>
                <a:lnTo>
                  <a:pt x="931334" y="2116963"/>
                </a:lnTo>
                <a:lnTo>
                  <a:pt x="921490" y="2098542"/>
                </a:lnTo>
                <a:lnTo>
                  <a:pt x="912599" y="2080755"/>
                </a:lnTo>
                <a:lnTo>
                  <a:pt x="904026" y="2063287"/>
                </a:lnTo>
                <a:lnTo>
                  <a:pt x="895770" y="2046136"/>
                </a:lnTo>
                <a:lnTo>
                  <a:pt x="888149" y="2029620"/>
                </a:lnTo>
                <a:lnTo>
                  <a:pt x="880528" y="2013104"/>
                </a:lnTo>
                <a:lnTo>
                  <a:pt x="873860" y="1997223"/>
                </a:lnTo>
                <a:lnTo>
                  <a:pt x="867509" y="1981978"/>
                </a:lnTo>
                <a:lnTo>
                  <a:pt x="861793" y="1967050"/>
                </a:lnTo>
                <a:lnTo>
                  <a:pt x="851315" y="1938782"/>
                </a:lnTo>
                <a:lnTo>
                  <a:pt x="842741" y="1913373"/>
                </a:lnTo>
                <a:lnTo>
                  <a:pt x="835438" y="1889870"/>
                </a:lnTo>
                <a:lnTo>
                  <a:pt x="830040" y="1869860"/>
                </a:lnTo>
                <a:lnTo>
                  <a:pt x="825912" y="1852391"/>
                </a:lnTo>
                <a:lnTo>
                  <a:pt x="824642" y="1844768"/>
                </a:lnTo>
                <a:lnTo>
                  <a:pt x="823371" y="1838416"/>
                </a:lnTo>
                <a:close/>
                <a:moveTo>
                  <a:pt x="1960151" y="1811419"/>
                </a:moveTo>
                <a:lnTo>
                  <a:pt x="1959198" y="1818089"/>
                </a:lnTo>
                <a:lnTo>
                  <a:pt x="1957928" y="1825394"/>
                </a:lnTo>
                <a:lnTo>
                  <a:pt x="1953483" y="1843498"/>
                </a:lnTo>
                <a:lnTo>
                  <a:pt x="1947767" y="1864778"/>
                </a:lnTo>
                <a:lnTo>
                  <a:pt x="1940146" y="1889870"/>
                </a:lnTo>
                <a:lnTo>
                  <a:pt x="1930620" y="1917184"/>
                </a:lnTo>
                <a:lnTo>
                  <a:pt x="1919506" y="1947358"/>
                </a:lnTo>
                <a:lnTo>
                  <a:pt x="1913473" y="1963238"/>
                </a:lnTo>
                <a:lnTo>
                  <a:pt x="1906805" y="1980072"/>
                </a:lnTo>
                <a:lnTo>
                  <a:pt x="1899819" y="1997223"/>
                </a:lnTo>
                <a:lnTo>
                  <a:pt x="1892198" y="2014692"/>
                </a:lnTo>
                <a:lnTo>
                  <a:pt x="1884260" y="2032478"/>
                </a:lnTo>
                <a:lnTo>
                  <a:pt x="1875686" y="2050582"/>
                </a:lnTo>
                <a:lnTo>
                  <a:pt x="1866795" y="2069321"/>
                </a:lnTo>
                <a:lnTo>
                  <a:pt x="1857587" y="2088061"/>
                </a:lnTo>
                <a:lnTo>
                  <a:pt x="1847426" y="2107117"/>
                </a:lnTo>
                <a:lnTo>
                  <a:pt x="1836947" y="2126492"/>
                </a:lnTo>
                <a:lnTo>
                  <a:pt x="1826151" y="2146184"/>
                </a:lnTo>
                <a:lnTo>
                  <a:pt x="1814719" y="2165558"/>
                </a:lnTo>
                <a:lnTo>
                  <a:pt x="1803288" y="2185568"/>
                </a:lnTo>
                <a:lnTo>
                  <a:pt x="1790587" y="2205260"/>
                </a:lnTo>
                <a:lnTo>
                  <a:pt x="1777885" y="2224952"/>
                </a:lnTo>
                <a:lnTo>
                  <a:pt x="1764549" y="2245279"/>
                </a:lnTo>
                <a:lnTo>
                  <a:pt x="1750895" y="2264971"/>
                </a:lnTo>
                <a:lnTo>
                  <a:pt x="1736606" y="2284663"/>
                </a:lnTo>
                <a:lnTo>
                  <a:pt x="1721999" y="2304355"/>
                </a:lnTo>
                <a:lnTo>
                  <a:pt x="1706757" y="2323412"/>
                </a:lnTo>
                <a:lnTo>
                  <a:pt x="1703899" y="2326588"/>
                </a:lnTo>
                <a:lnTo>
                  <a:pt x="1700724" y="2328812"/>
                </a:lnTo>
                <a:lnTo>
                  <a:pt x="1697866" y="2331035"/>
                </a:lnTo>
                <a:lnTo>
                  <a:pt x="1694056" y="2332623"/>
                </a:lnTo>
                <a:lnTo>
                  <a:pt x="1690245" y="2333576"/>
                </a:lnTo>
                <a:lnTo>
                  <a:pt x="1686435" y="2334211"/>
                </a:lnTo>
                <a:lnTo>
                  <a:pt x="1682624" y="2334846"/>
                </a:lnTo>
                <a:lnTo>
                  <a:pt x="1678814" y="2334211"/>
                </a:lnTo>
                <a:lnTo>
                  <a:pt x="1677544" y="2333576"/>
                </a:lnTo>
                <a:lnTo>
                  <a:pt x="1675956" y="2331988"/>
                </a:lnTo>
                <a:lnTo>
                  <a:pt x="1670876" y="2326906"/>
                </a:lnTo>
                <a:lnTo>
                  <a:pt x="1664525" y="2318330"/>
                </a:lnTo>
                <a:lnTo>
                  <a:pt x="1657222" y="2307532"/>
                </a:lnTo>
                <a:lnTo>
                  <a:pt x="1638804" y="2280534"/>
                </a:lnTo>
                <a:lnTo>
                  <a:pt x="1618165" y="2248773"/>
                </a:lnTo>
                <a:lnTo>
                  <a:pt x="1596572" y="2216059"/>
                </a:lnTo>
                <a:lnTo>
                  <a:pt x="1576885" y="2185886"/>
                </a:lnTo>
                <a:lnTo>
                  <a:pt x="1568311" y="2173499"/>
                </a:lnTo>
                <a:lnTo>
                  <a:pt x="1560690" y="2162700"/>
                </a:lnTo>
                <a:lnTo>
                  <a:pt x="1554340" y="2154124"/>
                </a:lnTo>
                <a:lnTo>
                  <a:pt x="1549577" y="2148407"/>
                </a:lnTo>
                <a:lnTo>
                  <a:pt x="1537828" y="2161429"/>
                </a:lnTo>
                <a:lnTo>
                  <a:pt x="1512743" y="2190967"/>
                </a:lnTo>
                <a:lnTo>
                  <a:pt x="1475908" y="2233210"/>
                </a:lnTo>
                <a:lnTo>
                  <a:pt x="1477814" y="2242738"/>
                </a:lnTo>
                <a:lnTo>
                  <a:pt x="1482259" y="2270053"/>
                </a:lnTo>
                <a:lnTo>
                  <a:pt x="1498136" y="2368831"/>
                </a:lnTo>
                <a:lnTo>
                  <a:pt x="1546719" y="2680410"/>
                </a:lnTo>
                <a:lnTo>
                  <a:pt x="1601653" y="3027244"/>
                </a:lnTo>
                <a:lnTo>
                  <a:pt x="1624198" y="3169853"/>
                </a:lnTo>
                <a:lnTo>
                  <a:pt x="1640075" y="3268630"/>
                </a:lnTo>
                <a:lnTo>
                  <a:pt x="1706122" y="3267360"/>
                </a:lnTo>
                <a:lnTo>
                  <a:pt x="1772805" y="3265454"/>
                </a:lnTo>
                <a:lnTo>
                  <a:pt x="1838535" y="3263231"/>
                </a:lnTo>
                <a:lnTo>
                  <a:pt x="1903630" y="3261008"/>
                </a:lnTo>
                <a:lnTo>
                  <a:pt x="1967772" y="3257832"/>
                </a:lnTo>
                <a:lnTo>
                  <a:pt x="2030644" y="3254973"/>
                </a:lnTo>
                <a:lnTo>
                  <a:pt x="2091929" y="3251479"/>
                </a:lnTo>
                <a:lnTo>
                  <a:pt x="2151308" y="3247985"/>
                </a:lnTo>
                <a:lnTo>
                  <a:pt x="2150990" y="3163818"/>
                </a:lnTo>
                <a:lnTo>
                  <a:pt x="2150673" y="3057100"/>
                </a:lnTo>
                <a:lnTo>
                  <a:pt x="2150990" y="2817937"/>
                </a:lnTo>
                <a:lnTo>
                  <a:pt x="2152261" y="2526367"/>
                </a:lnTo>
                <a:lnTo>
                  <a:pt x="2152261" y="2521921"/>
                </a:lnTo>
                <a:lnTo>
                  <a:pt x="2153213" y="2517792"/>
                </a:lnTo>
                <a:lnTo>
                  <a:pt x="2154801" y="2513980"/>
                </a:lnTo>
                <a:lnTo>
                  <a:pt x="2156706" y="2510169"/>
                </a:lnTo>
                <a:lnTo>
                  <a:pt x="2159246" y="2506675"/>
                </a:lnTo>
                <a:lnTo>
                  <a:pt x="2162104" y="2503817"/>
                </a:lnTo>
                <a:lnTo>
                  <a:pt x="2165597" y="2501276"/>
                </a:lnTo>
                <a:lnTo>
                  <a:pt x="2169090" y="2499370"/>
                </a:lnTo>
                <a:lnTo>
                  <a:pt x="2173218" y="2497464"/>
                </a:lnTo>
                <a:lnTo>
                  <a:pt x="2177346" y="2496829"/>
                </a:lnTo>
                <a:lnTo>
                  <a:pt x="2181474" y="2496512"/>
                </a:lnTo>
                <a:lnTo>
                  <a:pt x="2185602" y="2496829"/>
                </a:lnTo>
                <a:lnTo>
                  <a:pt x="2189730" y="2497464"/>
                </a:lnTo>
                <a:lnTo>
                  <a:pt x="2193858" y="2498735"/>
                </a:lnTo>
                <a:lnTo>
                  <a:pt x="2197351" y="2500958"/>
                </a:lnTo>
                <a:lnTo>
                  <a:pt x="2201161" y="2503182"/>
                </a:lnTo>
                <a:lnTo>
                  <a:pt x="2201479" y="2504134"/>
                </a:lnTo>
                <a:lnTo>
                  <a:pt x="2201796" y="2506040"/>
                </a:lnTo>
                <a:lnTo>
                  <a:pt x="2202749" y="2512710"/>
                </a:lnTo>
                <a:lnTo>
                  <a:pt x="2203384" y="2523191"/>
                </a:lnTo>
                <a:lnTo>
                  <a:pt x="2204019" y="2537166"/>
                </a:lnTo>
                <a:lnTo>
                  <a:pt x="2205607" y="2574009"/>
                </a:lnTo>
                <a:lnTo>
                  <a:pt x="2206877" y="2621334"/>
                </a:lnTo>
                <a:lnTo>
                  <a:pt x="2207829" y="2676916"/>
                </a:lnTo>
                <a:lnTo>
                  <a:pt x="2208782" y="2739168"/>
                </a:lnTo>
                <a:lnTo>
                  <a:pt x="2210052" y="2873519"/>
                </a:lnTo>
                <a:lnTo>
                  <a:pt x="2211005" y="3007870"/>
                </a:lnTo>
                <a:lnTo>
                  <a:pt x="2211640" y="3124434"/>
                </a:lnTo>
                <a:lnTo>
                  <a:pt x="2211957" y="3238139"/>
                </a:lnTo>
                <a:lnTo>
                  <a:pt x="2330398" y="3227976"/>
                </a:lnTo>
                <a:lnTo>
                  <a:pt x="2392635" y="3222259"/>
                </a:lnTo>
                <a:lnTo>
                  <a:pt x="2454555" y="3216542"/>
                </a:lnTo>
                <a:lnTo>
                  <a:pt x="2516157" y="3210507"/>
                </a:lnTo>
                <a:lnTo>
                  <a:pt x="2576489" y="3203837"/>
                </a:lnTo>
                <a:lnTo>
                  <a:pt x="2633645" y="3196850"/>
                </a:lnTo>
                <a:lnTo>
                  <a:pt x="2687309" y="3189862"/>
                </a:lnTo>
                <a:lnTo>
                  <a:pt x="2684134" y="2851921"/>
                </a:lnTo>
                <a:lnTo>
                  <a:pt x="2682228" y="2709630"/>
                </a:lnTo>
                <a:lnTo>
                  <a:pt x="2681276" y="2654366"/>
                </a:lnTo>
                <a:lnTo>
                  <a:pt x="2680641" y="2613393"/>
                </a:lnTo>
                <a:lnTo>
                  <a:pt x="2680006" y="2597195"/>
                </a:lnTo>
                <a:lnTo>
                  <a:pt x="2679371" y="2588302"/>
                </a:lnTo>
                <a:lnTo>
                  <a:pt x="2676195" y="2551776"/>
                </a:lnTo>
                <a:lnTo>
                  <a:pt x="2672385" y="2517157"/>
                </a:lnTo>
                <a:lnTo>
                  <a:pt x="2668257" y="2484125"/>
                </a:lnTo>
                <a:lnTo>
                  <a:pt x="2663494" y="2452999"/>
                </a:lnTo>
                <a:lnTo>
                  <a:pt x="2658731" y="2422825"/>
                </a:lnTo>
                <a:lnTo>
                  <a:pt x="2653015" y="2394558"/>
                </a:lnTo>
                <a:lnTo>
                  <a:pt x="2647299" y="2367561"/>
                </a:lnTo>
                <a:lnTo>
                  <a:pt x="2641266" y="2341834"/>
                </a:lnTo>
                <a:lnTo>
                  <a:pt x="2634916" y="2317695"/>
                </a:lnTo>
                <a:lnTo>
                  <a:pt x="2628565" y="2294509"/>
                </a:lnTo>
                <a:lnTo>
                  <a:pt x="2621579" y="2272594"/>
                </a:lnTo>
                <a:lnTo>
                  <a:pt x="2614593" y="2252267"/>
                </a:lnTo>
                <a:lnTo>
                  <a:pt x="2607290" y="2232892"/>
                </a:lnTo>
                <a:lnTo>
                  <a:pt x="2600304" y="2214788"/>
                </a:lnTo>
                <a:lnTo>
                  <a:pt x="2592683" y="2197637"/>
                </a:lnTo>
                <a:lnTo>
                  <a:pt x="2585062" y="2181121"/>
                </a:lnTo>
                <a:lnTo>
                  <a:pt x="2578077" y="2166829"/>
                </a:lnTo>
                <a:lnTo>
                  <a:pt x="2570456" y="2152536"/>
                </a:lnTo>
                <a:lnTo>
                  <a:pt x="2563152" y="2139514"/>
                </a:lnTo>
                <a:lnTo>
                  <a:pt x="2555531" y="2127445"/>
                </a:lnTo>
                <a:lnTo>
                  <a:pt x="2548228" y="2115693"/>
                </a:lnTo>
                <a:lnTo>
                  <a:pt x="2540925" y="2104894"/>
                </a:lnTo>
                <a:lnTo>
                  <a:pt x="2533621" y="2095048"/>
                </a:lnTo>
                <a:lnTo>
                  <a:pt x="2526318" y="2085520"/>
                </a:lnTo>
                <a:lnTo>
                  <a:pt x="2519332" y="2076309"/>
                </a:lnTo>
                <a:lnTo>
                  <a:pt x="2512347" y="2068051"/>
                </a:lnTo>
                <a:lnTo>
                  <a:pt x="2498375" y="2052488"/>
                </a:lnTo>
                <a:lnTo>
                  <a:pt x="2485356" y="2038513"/>
                </a:lnTo>
                <a:lnTo>
                  <a:pt x="2472972" y="2025808"/>
                </a:lnTo>
                <a:lnTo>
                  <a:pt x="2442806" y="2009610"/>
                </a:lnTo>
                <a:lnTo>
                  <a:pt x="2412640" y="1993729"/>
                </a:lnTo>
                <a:lnTo>
                  <a:pt x="2382474" y="1979437"/>
                </a:lnTo>
                <a:lnTo>
                  <a:pt x="2352943" y="1965144"/>
                </a:lnTo>
                <a:lnTo>
                  <a:pt x="2322777" y="1951487"/>
                </a:lnTo>
                <a:lnTo>
                  <a:pt x="2292612" y="1938465"/>
                </a:lnTo>
                <a:lnTo>
                  <a:pt x="2262446" y="1925760"/>
                </a:lnTo>
                <a:lnTo>
                  <a:pt x="2231645" y="1913373"/>
                </a:lnTo>
                <a:lnTo>
                  <a:pt x="2200526" y="1900986"/>
                </a:lnTo>
                <a:lnTo>
                  <a:pt x="2168772" y="1888599"/>
                </a:lnTo>
                <a:lnTo>
                  <a:pt x="2103042" y="1864143"/>
                </a:lnTo>
                <a:lnTo>
                  <a:pt x="1960151" y="1811419"/>
                </a:lnTo>
                <a:close/>
                <a:moveTo>
                  <a:pt x="1782331" y="1695490"/>
                </a:moveTo>
                <a:lnTo>
                  <a:pt x="1773122" y="1713594"/>
                </a:lnTo>
                <a:lnTo>
                  <a:pt x="1767724" y="1723440"/>
                </a:lnTo>
                <a:lnTo>
                  <a:pt x="1761691" y="1733286"/>
                </a:lnTo>
                <a:lnTo>
                  <a:pt x="1755340" y="1744085"/>
                </a:lnTo>
                <a:lnTo>
                  <a:pt x="1748037" y="1755201"/>
                </a:lnTo>
                <a:lnTo>
                  <a:pt x="1740416" y="1766636"/>
                </a:lnTo>
                <a:lnTo>
                  <a:pt x="1731843" y="1778705"/>
                </a:lnTo>
                <a:lnTo>
                  <a:pt x="1722951" y="1790139"/>
                </a:lnTo>
                <a:lnTo>
                  <a:pt x="1713425" y="1802526"/>
                </a:lnTo>
                <a:lnTo>
                  <a:pt x="1703264" y="1814278"/>
                </a:lnTo>
                <a:lnTo>
                  <a:pt x="1692468" y="1826665"/>
                </a:lnTo>
                <a:lnTo>
                  <a:pt x="1681037" y="1838734"/>
                </a:lnTo>
                <a:lnTo>
                  <a:pt x="1668653" y="1851121"/>
                </a:lnTo>
                <a:lnTo>
                  <a:pt x="1655634" y="1863508"/>
                </a:lnTo>
                <a:lnTo>
                  <a:pt x="1641980" y="1875577"/>
                </a:lnTo>
                <a:lnTo>
                  <a:pt x="1627373" y="1887964"/>
                </a:lnTo>
                <a:lnTo>
                  <a:pt x="1612131" y="1899716"/>
                </a:lnTo>
                <a:lnTo>
                  <a:pt x="1596255" y="1911467"/>
                </a:lnTo>
                <a:lnTo>
                  <a:pt x="1579425" y="1922901"/>
                </a:lnTo>
                <a:lnTo>
                  <a:pt x="1561643" y="1933700"/>
                </a:lnTo>
                <a:lnTo>
                  <a:pt x="1543544" y="1944499"/>
                </a:lnTo>
                <a:lnTo>
                  <a:pt x="1524174" y="1954980"/>
                </a:lnTo>
                <a:lnTo>
                  <a:pt x="1504169" y="1964509"/>
                </a:lnTo>
                <a:lnTo>
                  <a:pt x="1506392" y="1967050"/>
                </a:lnTo>
                <a:lnTo>
                  <a:pt x="1509250" y="1970543"/>
                </a:lnTo>
                <a:lnTo>
                  <a:pt x="1517188" y="1980707"/>
                </a:lnTo>
                <a:lnTo>
                  <a:pt x="1527032" y="1995000"/>
                </a:lnTo>
                <a:lnTo>
                  <a:pt x="1539416" y="2011833"/>
                </a:lnTo>
                <a:lnTo>
                  <a:pt x="1567041" y="2052488"/>
                </a:lnTo>
                <a:lnTo>
                  <a:pt x="1597525" y="2097589"/>
                </a:lnTo>
                <a:lnTo>
                  <a:pt x="1652776" y="2181439"/>
                </a:lnTo>
                <a:lnTo>
                  <a:pt x="1679767" y="2222411"/>
                </a:lnTo>
                <a:lnTo>
                  <a:pt x="1694056" y="2203354"/>
                </a:lnTo>
                <a:lnTo>
                  <a:pt x="1707392" y="2184615"/>
                </a:lnTo>
                <a:lnTo>
                  <a:pt x="1720411" y="2165558"/>
                </a:lnTo>
                <a:lnTo>
                  <a:pt x="1732795" y="2146501"/>
                </a:lnTo>
                <a:lnTo>
                  <a:pt x="1744544" y="2128080"/>
                </a:lnTo>
                <a:lnTo>
                  <a:pt x="1755658" y="2109341"/>
                </a:lnTo>
                <a:lnTo>
                  <a:pt x="1766136" y="2090919"/>
                </a:lnTo>
                <a:lnTo>
                  <a:pt x="1776615" y="2072815"/>
                </a:lnTo>
                <a:lnTo>
                  <a:pt x="1785824" y="2054393"/>
                </a:lnTo>
                <a:lnTo>
                  <a:pt x="1795032" y="2036925"/>
                </a:lnTo>
                <a:lnTo>
                  <a:pt x="1803606" y="2019456"/>
                </a:lnTo>
                <a:lnTo>
                  <a:pt x="1811862" y="2002305"/>
                </a:lnTo>
                <a:lnTo>
                  <a:pt x="1819165" y="1985471"/>
                </a:lnTo>
                <a:lnTo>
                  <a:pt x="1826151" y="1968955"/>
                </a:lnTo>
                <a:lnTo>
                  <a:pt x="1833137" y="1953075"/>
                </a:lnTo>
                <a:lnTo>
                  <a:pt x="1839170" y="1937829"/>
                </a:lnTo>
                <a:lnTo>
                  <a:pt x="1844885" y="1922584"/>
                </a:lnTo>
                <a:lnTo>
                  <a:pt x="1850601" y="1907974"/>
                </a:lnTo>
                <a:lnTo>
                  <a:pt x="1859810" y="1880976"/>
                </a:lnTo>
                <a:lnTo>
                  <a:pt x="1867430" y="1855885"/>
                </a:lnTo>
                <a:lnTo>
                  <a:pt x="1873781" y="1833970"/>
                </a:lnTo>
                <a:lnTo>
                  <a:pt x="1878544" y="1815230"/>
                </a:lnTo>
                <a:lnTo>
                  <a:pt x="1882037" y="1799032"/>
                </a:lnTo>
                <a:lnTo>
                  <a:pt x="1884260" y="1786963"/>
                </a:lnTo>
                <a:lnTo>
                  <a:pt x="1885212" y="1778387"/>
                </a:lnTo>
                <a:lnTo>
                  <a:pt x="1782331" y="1695490"/>
                </a:lnTo>
                <a:close/>
                <a:moveTo>
                  <a:pt x="1006907" y="1695490"/>
                </a:moveTo>
                <a:lnTo>
                  <a:pt x="903708" y="1778387"/>
                </a:lnTo>
                <a:lnTo>
                  <a:pt x="904661" y="1786963"/>
                </a:lnTo>
                <a:lnTo>
                  <a:pt x="906883" y="1799032"/>
                </a:lnTo>
                <a:lnTo>
                  <a:pt x="910376" y="1815230"/>
                </a:lnTo>
                <a:lnTo>
                  <a:pt x="915139" y="1833970"/>
                </a:lnTo>
                <a:lnTo>
                  <a:pt x="921490" y="1855885"/>
                </a:lnTo>
                <a:lnTo>
                  <a:pt x="929428" y="1880976"/>
                </a:lnTo>
                <a:lnTo>
                  <a:pt x="938955" y="1907974"/>
                </a:lnTo>
                <a:lnTo>
                  <a:pt x="944353" y="1922584"/>
                </a:lnTo>
                <a:lnTo>
                  <a:pt x="949751" y="1937829"/>
                </a:lnTo>
                <a:lnTo>
                  <a:pt x="956102" y="1953075"/>
                </a:lnTo>
                <a:lnTo>
                  <a:pt x="962770" y="1968955"/>
                </a:lnTo>
                <a:lnTo>
                  <a:pt x="969756" y="1985471"/>
                </a:lnTo>
                <a:lnTo>
                  <a:pt x="977694" y="2002305"/>
                </a:lnTo>
                <a:lnTo>
                  <a:pt x="985315" y="2019456"/>
                </a:lnTo>
                <a:lnTo>
                  <a:pt x="993888" y="2036925"/>
                </a:lnTo>
                <a:lnTo>
                  <a:pt x="1003414" y="2054393"/>
                </a:lnTo>
                <a:lnTo>
                  <a:pt x="1012941" y="2072815"/>
                </a:lnTo>
                <a:lnTo>
                  <a:pt x="1023102" y="2090919"/>
                </a:lnTo>
                <a:lnTo>
                  <a:pt x="1033898" y="2109341"/>
                </a:lnTo>
                <a:lnTo>
                  <a:pt x="1045012" y="2128080"/>
                </a:lnTo>
                <a:lnTo>
                  <a:pt x="1056443" y="2146501"/>
                </a:lnTo>
                <a:lnTo>
                  <a:pt x="1068827" y="2165558"/>
                </a:lnTo>
                <a:lnTo>
                  <a:pt x="1081528" y="2184615"/>
                </a:lnTo>
                <a:lnTo>
                  <a:pt x="1095182" y="2203354"/>
                </a:lnTo>
                <a:lnTo>
                  <a:pt x="1109154" y="2222411"/>
                </a:lnTo>
                <a:lnTo>
                  <a:pt x="1134874" y="2183027"/>
                </a:lnTo>
                <a:lnTo>
                  <a:pt x="1159325" y="2145231"/>
                </a:lnTo>
                <a:lnTo>
                  <a:pt x="1187903" y="2101400"/>
                </a:lnTo>
                <a:lnTo>
                  <a:pt x="1217751" y="2056934"/>
                </a:lnTo>
                <a:lnTo>
                  <a:pt x="1231723" y="2035972"/>
                </a:lnTo>
                <a:lnTo>
                  <a:pt x="1245377" y="2016280"/>
                </a:lnTo>
                <a:lnTo>
                  <a:pt x="1258078" y="1998811"/>
                </a:lnTo>
                <a:lnTo>
                  <a:pt x="1268875" y="1983883"/>
                </a:lnTo>
                <a:lnTo>
                  <a:pt x="1278083" y="1972449"/>
                </a:lnTo>
                <a:lnTo>
                  <a:pt x="1281894" y="1968003"/>
                </a:lnTo>
                <a:lnTo>
                  <a:pt x="1285387" y="1964509"/>
                </a:lnTo>
                <a:lnTo>
                  <a:pt x="1264747" y="1954980"/>
                </a:lnTo>
                <a:lnTo>
                  <a:pt x="1246012" y="1944499"/>
                </a:lnTo>
                <a:lnTo>
                  <a:pt x="1227277" y="1933700"/>
                </a:lnTo>
                <a:lnTo>
                  <a:pt x="1209813" y="1922901"/>
                </a:lnTo>
                <a:lnTo>
                  <a:pt x="1192666" y="1911467"/>
                </a:lnTo>
                <a:lnTo>
                  <a:pt x="1176789" y="1899716"/>
                </a:lnTo>
                <a:lnTo>
                  <a:pt x="1161547" y="1887964"/>
                </a:lnTo>
                <a:lnTo>
                  <a:pt x="1146941" y="1875577"/>
                </a:lnTo>
                <a:lnTo>
                  <a:pt x="1133604" y="1863508"/>
                </a:lnTo>
                <a:lnTo>
                  <a:pt x="1120585" y="1851121"/>
                </a:lnTo>
                <a:lnTo>
                  <a:pt x="1108519" y="1838734"/>
                </a:lnTo>
                <a:lnTo>
                  <a:pt x="1096453" y="1826665"/>
                </a:lnTo>
                <a:lnTo>
                  <a:pt x="1085656" y="1814278"/>
                </a:lnTo>
                <a:lnTo>
                  <a:pt x="1075813" y="1802526"/>
                </a:lnTo>
                <a:lnTo>
                  <a:pt x="1065969" y="1790139"/>
                </a:lnTo>
                <a:lnTo>
                  <a:pt x="1057078" y="1778705"/>
                </a:lnTo>
                <a:lnTo>
                  <a:pt x="1048822" y="1766636"/>
                </a:lnTo>
                <a:lnTo>
                  <a:pt x="1041201" y="1755201"/>
                </a:lnTo>
                <a:lnTo>
                  <a:pt x="1034216" y="1744085"/>
                </a:lnTo>
                <a:lnTo>
                  <a:pt x="1027547" y="1733286"/>
                </a:lnTo>
                <a:lnTo>
                  <a:pt x="1021514" y="1723440"/>
                </a:lnTo>
                <a:lnTo>
                  <a:pt x="1016433" y="1713594"/>
                </a:lnTo>
                <a:lnTo>
                  <a:pt x="1006907" y="1695490"/>
                </a:lnTo>
                <a:close/>
                <a:moveTo>
                  <a:pt x="1002462" y="1582737"/>
                </a:moveTo>
                <a:lnTo>
                  <a:pt x="1006590" y="1582737"/>
                </a:lnTo>
                <a:lnTo>
                  <a:pt x="1010718" y="1583690"/>
                </a:lnTo>
                <a:lnTo>
                  <a:pt x="1014528" y="1584643"/>
                </a:lnTo>
                <a:lnTo>
                  <a:pt x="1018656" y="1586231"/>
                </a:lnTo>
                <a:lnTo>
                  <a:pt x="1021832" y="1588454"/>
                </a:lnTo>
                <a:lnTo>
                  <a:pt x="1024689" y="1590995"/>
                </a:lnTo>
                <a:lnTo>
                  <a:pt x="1027865" y="1593854"/>
                </a:lnTo>
                <a:lnTo>
                  <a:pt x="1030088" y="1597347"/>
                </a:lnTo>
                <a:lnTo>
                  <a:pt x="1032310" y="1600524"/>
                </a:lnTo>
                <a:lnTo>
                  <a:pt x="1033898" y="1604653"/>
                </a:lnTo>
                <a:lnTo>
                  <a:pt x="1034216" y="1606241"/>
                </a:lnTo>
                <a:lnTo>
                  <a:pt x="1036756" y="1612593"/>
                </a:lnTo>
                <a:lnTo>
                  <a:pt x="1040884" y="1623074"/>
                </a:lnTo>
                <a:lnTo>
                  <a:pt x="1047234" y="1637049"/>
                </a:lnTo>
                <a:lnTo>
                  <a:pt x="1055808" y="1654518"/>
                </a:lnTo>
                <a:lnTo>
                  <a:pt x="1060889" y="1664046"/>
                </a:lnTo>
                <a:lnTo>
                  <a:pt x="1066922" y="1674528"/>
                </a:lnTo>
                <a:lnTo>
                  <a:pt x="1073273" y="1685326"/>
                </a:lnTo>
                <a:lnTo>
                  <a:pt x="1080258" y="1696443"/>
                </a:lnTo>
                <a:lnTo>
                  <a:pt x="1088514" y="1708195"/>
                </a:lnTo>
                <a:lnTo>
                  <a:pt x="1096770" y="1720264"/>
                </a:lnTo>
                <a:lnTo>
                  <a:pt x="1106296" y="1732651"/>
                </a:lnTo>
                <a:lnTo>
                  <a:pt x="1117092" y="1745355"/>
                </a:lnTo>
                <a:lnTo>
                  <a:pt x="1128841" y="1758695"/>
                </a:lnTo>
                <a:lnTo>
                  <a:pt x="1141860" y="1771717"/>
                </a:lnTo>
                <a:lnTo>
                  <a:pt x="1155832" y="1785057"/>
                </a:lnTo>
                <a:lnTo>
                  <a:pt x="1171074" y="1798715"/>
                </a:lnTo>
                <a:lnTo>
                  <a:pt x="1187268" y="1812054"/>
                </a:lnTo>
                <a:lnTo>
                  <a:pt x="1203780" y="1825394"/>
                </a:lnTo>
                <a:lnTo>
                  <a:pt x="1221244" y="1838734"/>
                </a:lnTo>
                <a:lnTo>
                  <a:pt x="1239979" y="1851756"/>
                </a:lnTo>
                <a:lnTo>
                  <a:pt x="1259031" y="1864778"/>
                </a:lnTo>
                <a:lnTo>
                  <a:pt x="1278718" y="1877165"/>
                </a:lnTo>
                <a:lnTo>
                  <a:pt x="1299041" y="1889552"/>
                </a:lnTo>
                <a:lnTo>
                  <a:pt x="1319998" y="1900986"/>
                </a:lnTo>
                <a:lnTo>
                  <a:pt x="1340955" y="1911785"/>
                </a:lnTo>
                <a:lnTo>
                  <a:pt x="1362548" y="1922266"/>
                </a:lnTo>
                <a:lnTo>
                  <a:pt x="1427008" y="1922266"/>
                </a:lnTo>
                <a:lnTo>
                  <a:pt x="1436216" y="1918772"/>
                </a:lnTo>
                <a:lnTo>
                  <a:pt x="1445742" y="1914643"/>
                </a:lnTo>
                <a:lnTo>
                  <a:pt x="1454951" y="1910515"/>
                </a:lnTo>
                <a:lnTo>
                  <a:pt x="1464795" y="1906068"/>
                </a:lnTo>
                <a:lnTo>
                  <a:pt x="1474321" y="1901304"/>
                </a:lnTo>
                <a:lnTo>
                  <a:pt x="1484164" y="1896222"/>
                </a:lnTo>
                <a:lnTo>
                  <a:pt x="1493690" y="1890822"/>
                </a:lnTo>
                <a:lnTo>
                  <a:pt x="1503534" y="1885423"/>
                </a:lnTo>
                <a:lnTo>
                  <a:pt x="1522586" y="1873354"/>
                </a:lnTo>
                <a:lnTo>
                  <a:pt x="1541638" y="1860967"/>
                </a:lnTo>
                <a:lnTo>
                  <a:pt x="1560373" y="1847309"/>
                </a:lnTo>
                <a:lnTo>
                  <a:pt x="1578155" y="1833652"/>
                </a:lnTo>
                <a:lnTo>
                  <a:pt x="1595619" y="1819677"/>
                </a:lnTo>
                <a:lnTo>
                  <a:pt x="1612131" y="1805067"/>
                </a:lnTo>
                <a:lnTo>
                  <a:pt x="1628326" y="1791092"/>
                </a:lnTo>
                <a:lnTo>
                  <a:pt x="1643250" y="1776482"/>
                </a:lnTo>
                <a:lnTo>
                  <a:pt x="1656904" y="1762189"/>
                </a:lnTo>
                <a:lnTo>
                  <a:pt x="1668970" y="1748849"/>
                </a:lnTo>
                <a:lnTo>
                  <a:pt x="1680719" y="1735509"/>
                </a:lnTo>
                <a:lnTo>
                  <a:pt x="1690245" y="1723440"/>
                </a:lnTo>
                <a:lnTo>
                  <a:pt x="1698819" y="1711371"/>
                </a:lnTo>
                <a:lnTo>
                  <a:pt x="1706757" y="1699937"/>
                </a:lnTo>
                <a:lnTo>
                  <a:pt x="1714060" y="1688820"/>
                </a:lnTo>
                <a:lnTo>
                  <a:pt x="1720411" y="1678021"/>
                </a:lnTo>
                <a:lnTo>
                  <a:pt x="1726444" y="1667540"/>
                </a:lnTo>
                <a:lnTo>
                  <a:pt x="1731843" y="1658012"/>
                </a:lnTo>
                <a:lnTo>
                  <a:pt x="1740734" y="1640543"/>
                </a:lnTo>
                <a:lnTo>
                  <a:pt x="1747084" y="1625615"/>
                </a:lnTo>
                <a:lnTo>
                  <a:pt x="1751847" y="1614499"/>
                </a:lnTo>
                <a:lnTo>
                  <a:pt x="1754705" y="1607193"/>
                </a:lnTo>
                <a:lnTo>
                  <a:pt x="1755340" y="1604335"/>
                </a:lnTo>
                <a:lnTo>
                  <a:pt x="1755658" y="1604335"/>
                </a:lnTo>
                <a:lnTo>
                  <a:pt x="1757245" y="1600524"/>
                </a:lnTo>
                <a:lnTo>
                  <a:pt x="1759151" y="1597347"/>
                </a:lnTo>
                <a:lnTo>
                  <a:pt x="1761373" y="1593854"/>
                </a:lnTo>
                <a:lnTo>
                  <a:pt x="1764231" y="1590995"/>
                </a:lnTo>
                <a:lnTo>
                  <a:pt x="1767089" y="1588454"/>
                </a:lnTo>
                <a:lnTo>
                  <a:pt x="1770899" y="1586231"/>
                </a:lnTo>
                <a:lnTo>
                  <a:pt x="1774710" y="1584643"/>
                </a:lnTo>
                <a:lnTo>
                  <a:pt x="1778838" y="1583690"/>
                </a:lnTo>
                <a:lnTo>
                  <a:pt x="1782966" y="1582737"/>
                </a:lnTo>
                <a:lnTo>
                  <a:pt x="1786776" y="1582737"/>
                </a:lnTo>
                <a:lnTo>
                  <a:pt x="1790904" y="1583690"/>
                </a:lnTo>
                <a:lnTo>
                  <a:pt x="1794715" y="1584325"/>
                </a:lnTo>
                <a:lnTo>
                  <a:pt x="1798525" y="1585913"/>
                </a:lnTo>
                <a:lnTo>
                  <a:pt x="1802018" y="1588137"/>
                </a:lnTo>
                <a:lnTo>
                  <a:pt x="1805511" y="1590360"/>
                </a:lnTo>
                <a:lnTo>
                  <a:pt x="1808051" y="1593218"/>
                </a:lnTo>
                <a:lnTo>
                  <a:pt x="1940781" y="1708195"/>
                </a:lnTo>
                <a:lnTo>
                  <a:pt x="1941734" y="1708512"/>
                </a:lnTo>
                <a:lnTo>
                  <a:pt x="1943004" y="1708512"/>
                </a:lnTo>
                <a:lnTo>
                  <a:pt x="2024611" y="1739321"/>
                </a:lnTo>
                <a:lnTo>
                  <a:pt x="2103995" y="1768859"/>
                </a:lnTo>
                <a:lnTo>
                  <a:pt x="2179886" y="1798079"/>
                </a:lnTo>
                <a:lnTo>
                  <a:pt x="2217673" y="1812372"/>
                </a:lnTo>
                <a:lnTo>
                  <a:pt x="2254190" y="1826982"/>
                </a:lnTo>
                <a:lnTo>
                  <a:pt x="2291024" y="1841910"/>
                </a:lnTo>
                <a:lnTo>
                  <a:pt x="2327223" y="1857155"/>
                </a:lnTo>
                <a:lnTo>
                  <a:pt x="2363105" y="1872401"/>
                </a:lnTo>
                <a:lnTo>
                  <a:pt x="2398351" y="1888282"/>
                </a:lnTo>
                <a:lnTo>
                  <a:pt x="2434233" y="1905115"/>
                </a:lnTo>
                <a:lnTo>
                  <a:pt x="2469479" y="1922584"/>
                </a:lnTo>
                <a:lnTo>
                  <a:pt x="2504726" y="1940370"/>
                </a:lnTo>
                <a:lnTo>
                  <a:pt x="2539655" y="1959427"/>
                </a:lnTo>
                <a:lnTo>
                  <a:pt x="2547276" y="1964826"/>
                </a:lnTo>
                <a:lnTo>
                  <a:pt x="2560612" y="1978484"/>
                </a:lnTo>
                <a:lnTo>
                  <a:pt x="2575219" y="1994365"/>
                </a:lnTo>
                <a:lnTo>
                  <a:pt x="2583157" y="2002940"/>
                </a:lnTo>
                <a:lnTo>
                  <a:pt x="2591413" y="2012151"/>
                </a:lnTo>
                <a:lnTo>
                  <a:pt x="2599669" y="2021679"/>
                </a:lnTo>
                <a:lnTo>
                  <a:pt x="2607925" y="2032478"/>
                </a:lnTo>
                <a:lnTo>
                  <a:pt x="2616498" y="2043595"/>
                </a:lnTo>
                <a:lnTo>
                  <a:pt x="2625072" y="2055664"/>
                </a:lnTo>
                <a:lnTo>
                  <a:pt x="2633963" y="2068051"/>
                </a:lnTo>
                <a:lnTo>
                  <a:pt x="2642854" y="2082026"/>
                </a:lnTo>
                <a:lnTo>
                  <a:pt x="2651427" y="2096318"/>
                </a:lnTo>
                <a:lnTo>
                  <a:pt x="2660318" y="2111564"/>
                </a:lnTo>
                <a:lnTo>
                  <a:pt x="2668892" y="2128080"/>
                </a:lnTo>
                <a:lnTo>
                  <a:pt x="2677465" y="2145231"/>
                </a:lnTo>
                <a:lnTo>
                  <a:pt x="2686039" y="2163335"/>
                </a:lnTo>
                <a:lnTo>
                  <a:pt x="2694612" y="2182709"/>
                </a:lnTo>
                <a:lnTo>
                  <a:pt x="2702868" y="2203037"/>
                </a:lnTo>
                <a:lnTo>
                  <a:pt x="2710489" y="2224317"/>
                </a:lnTo>
                <a:lnTo>
                  <a:pt x="2718428" y="2246867"/>
                </a:lnTo>
                <a:lnTo>
                  <a:pt x="2725731" y="2271006"/>
                </a:lnTo>
                <a:lnTo>
                  <a:pt x="2733034" y="2296097"/>
                </a:lnTo>
                <a:lnTo>
                  <a:pt x="2740020" y="2322459"/>
                </a:lnTo>
                <a:lnTo>
                  <a:pt x="2746371" y="2350409"/>
                </a:lnTo>
                <a:lnTo>
                  <a:pt x="2752721" y="2379630"/>
                </a:lnTo>
                <a:lnTo>
                  <a:pt x="2758437" y="2410121"/>
                </a:lnTo>
                <a:lnTo>
                  <a:pt x="2763835" y="2442200"/>
                </a:lnTo>
                <a:lnTo>
                  <a:pt x="2768598" y="2475867"/>
                </a:lnTo>
                <a:lnTo>
                  <a:pt x="2773361" y="2510804"/>
                </a:lnTo>
                <a:lnTo>
                  <a:pt x="2777172" y="2547647"/>
                </a:lnTo>
                <a:lnTo>
                  <a:pt x="2780982" y="2586396"/>
                </a:lnTo>
                <a:lnTo>
                  <a:pt x="2780982" y="2586079"/>
                </a:lnTo>
                <a:lnTo>
                  <a:pt x="2781617" y="2597830"/>
                </a:lnTo>
                <a:lnTo>
                  <a:pt x="2781935" y="2615617"/>
                </a:lnTo>
                <a:lnTo>
                  <a:pt x="2783522" y="2668023"/>
                </a:lnTo>
                <a:lnTo>
                  <a:pt x="2784158" y="2740439"/>
                </a:lnTo>
                <a:lnTo>
                  <a:pt x="2785428" y="2828418"/>
                </a:lnTo>
                <a:lnTo>
                  <a:pt x="2787650" y="3030738"/>
                </a:lnTo>
                <a:lnTo>
                  <a:pt x="2789238" y="3238775"/>
                </a:lnTo>
                <a:lnTo>
                  <a:pt x="2789238" y="3241633"/>
                </a:lnTo>
                <a:lnTo>
                  <a:pt x="2788921" y="3244174"/>
                </a:lnTo>
                <a:lnTo>
                  <a:pt x="2788286" y="3247033"/>
                </a:lnTo>
                <a:lnTo>
                  <a:pt x="2787650" y="3249891"/>
                </a:lnTo>
                <a:lnTo>
                  <a:pt x="2786380" y="3252114"/>
                </a:lnTo>
                <a:lnTo>
                  <a:pt x="2784793" y="3254655"/>
                </a:lnTo>
                <a:lnTo>
                  <a:pt x="2783522" y="3256879"/>
                </a:lnTo>
                <a:lnTo>
                  <a:pt x="2781935" y="3259102"/>
                </a:lnTo>
                <a:lnTo>
                  <a:pt x="2780030" y="3261008"/>
                </a:lnTo>
                <a:lnTo>
                  <a:pt x="2777807" y="3262913"/>
                </a:lnTo>
                <a:lnTo>
                  <a:pt x="2775584" y="3264501"/>
                </a:lnTo>
                <a:lnTo>
                  <a:pt x="2773361" y="3265772"/>
                </a:lnTo>
                <a:lnTo>
                  <a:pt x="2770821" y="3267360"/>
                </a:lnTo>
                <a:lnTo>
                  <a:pt x="2768281" y="3267995"/>
                </a:lnTo>
                <a:lnTo>
                  <a:pt x="2765740" y="3268948"/>
                </a:lnTo>
                <a:lnTo>
                  <a:pt x="2762565" y="3269583"/>
                </a:lnTo>
                <a:lnTo>
                  <a:pt x="2730176" y="3274030"/>
                </a:lnTo>
                <a:lnTo>
                  <a:pt x="2693660" y="3278476"/>
                </a:lnTo>
                <a:lnTo>
                  <a:pt x="2609830" y="3288322"/>
                </a:lnTo>
                <a:lnTo>
                  <a:pt x="2519332" y="3298486"/>
                </a:lnTo>
                <a:lnTo>
                  <a:pt x="2428199" y="3308650"/>
                </a:lnTo>
                <a:lnTo>
                  <a:pt x="2275465" y="3324530"/>
                </a:lnTo>
                <a:lnTo>
                  <a:pt x="2208782" y="3331200"/>
                </a:lnTo>
                <a:lnTo>
                  <a:pt x="2162422" y="3334376"/>
                </a:lnTo>
                <a:lnTo>
                  <a:pt x="2115109" y="3337235"/>
                </a:lnTo>
                <a:lnTo>
                  <a:pt x="2066843" y="3340093"/>
                </a:lnTo>
                <a:lnTo>
                  <a:pt x="2017308" y="3342634"/>
                </a:lnTo>
                <a:lnTo>
                  <a:pt x="1967137" y="3344858"/>
                </a:lnTo>
                <a:lnTo>
                  <a:pt x="1915696" y="3347081"/>
                </a:lnTo>
                <a:lnTo>
                  <a:pt x="1812497" y="3350575"/>
                </a:lnTo>
                <a:lnTo>
                  <a:pt x="1708027" y="3353433"/>
                </a:lnTo>
                <a:lnTo>
                  <a:pt x="1603875" y="3355657"/>
                </a:lnTo>
                <a:lnTo>
                  <a:pt x="1500359" y="3356927"/>
                </a:lnTo>
                <a:lnTo>
                  <a:pt x="1399382" y="3357562"/>
                </a:lnTo>
                <a:lnTo>
                  <a:pt x="1397159" y="3357245"/>
                </a:lnTo>
                <a:lnTo>
                  <a:pt x="1394619" y="3356292"/>
                </a:lnTo>
                <a:lnTo>
                  <a:pt x="1392396" y="3357245"/>
                </a:lnTo>
                <a:lnTo>
                  <a:pt x="1389856" y="3357562"/>
                </a:lnTo>
                <a:lnTo>
                  <a:pt x="1287609" y="3356927"/>
                </a:lnTo>
                <a:lnTo>
                  <a:pt x="1180917" y="3355657"/>
                </a:lnTo>
                <a:lnTo>
                  <a:pt x="1071367" y="3353433"/>
                </a:lnTo>
                <a:lnTo>
                  <a:pt x="961182" y="3350575"/>
                </a:lnTo>
                <a:lnTo>
                  <a:pt x="851950" y="3347081"/>
                </a:lnTo>
                <a:lnTo>
                  <a:pt x="798604" y="3344858"/>
                </a:lnTo>
                <a:lnTo>
                  <a:pt x="745893" y="3342634"/>
                </a:lnTo>
                <a:lnTo>
                  <a:pt x="694452" y="3340093"/>
                </a:lnTo>
                <a:lnTo>
                  <a:pt x="644281" y="3337235"/>
                </a:lnTo>
                <a:lnTo>
                  <a:pt x="596016" y="3334376"/>
                </a:lnTo>
                <a:lnTo>
                  <a:pt x="549973" y="3331200"/>
                </a:lnTo>
                <a:lnTo>
                  <a:pt x="488371" y="3324530"/>
                </a:lnTo>
                <a:lnTo>
                  <a:pt x="346432" y="3308650"/>
                </a:lnTo>
                <a:lnTo>
                  <a:pt x="261332" y="3298804"/>
                </a:lnTo>
                <a:lnTo>
                  <a:pt x="175280" y="3288322"/>
                </a:lnTo>
                <a:lnTo>
                  <a:pt x="95261" y="3278476"/>
                </a:lnTo>
                <a:lnTo>
                  <a:pt x="26356" y="3269583"/>
                </a:lnTo>
                <a:lnTo>
                  <a:pt x="23815" y="3268948"/>
                </a:lnTo>
                <a:lnTo>
                  <a:pt x="20957" y="3267995"/>
                </a:lnTo>
                <a:lnTo>
                  <a:pt x="18100" y="3267360"/>
                </a:lnTo>
                <a:lnTo>
                  <a:pt x="15877" y="3265772"/>
                </a:lnTo>
                <a:lnTo>
                  <a:pt x="13337" y="3264501"/>
                </a:lnTo>
                <a:lnTo>
                  <a:pt x="11114" y="3262913"/>
                </a:lnTo>
                <a:lnTo>
                  <a:pt x="9209" y="3261008"/>
                </a:lnTo>
                <a:lnTo>
                  <a:pt x="7621" y="3259102"/>
                </a:lnTo>
                <a:lnTo>
                  <a:pt x="5716" y="3256879"/>
                </a:lnTo>
                <a:lnTo>
                  <a:pt x="4128" y="3254655"/>
                </a:lnTo>
                <a:lnTo>
                  <a:pt x="3175" y="3252114"/>
                </a:lnTo>
                <a:lnTo>
                  <a:pt x="1905" y="3249891"/>
                </a:lnTo>
                <a:lnTo>
                  <a:pt x="635" y="3247033"/>
                </a:lnTo>
                <a:lnTo>
                  <a:pt x="318" y="3244174"/>
                </a:lnTo>
                <a:lnTo>
                  <a:pt x="0" y="3241633"/>
                </a:lnTo>
                <a:lnTo>
                  <a:pt x="0" y="3238775"/>
                </a:lnTo>
                <a:lnTo>
                  <a:pt x="3493" y="2876378"/>
                </a:lnTo>
                <a:lnTo>
                  <a:pt x="5398" y="2720747"/>
                </a:lnTo>
                <a:lnTo>
                  <a:pt x="6033" y="2660718"/>
                </a:lnTo>
                <a:lnTo>
                  <a:pt x="6986" y="2615617"/>
                </a:lnTo>
                <a:lnTo>
                  <a:pt x="7938" y="2597830"/>
                </a:lnTo>
                <a:lnTo>
                  <a:pt x="8256" y="2586396"/>
                </a:lnTo>
                <a:lnTo>
                  <a:pt x="12066" y="2547647"/>
                </a:lnTo>
                <a:lnTo>
                  <a:pt x="15877" y="2510804"/>
                </a:lnTo>
                <a:lnTo>
                  <a:pt x="20640" y="2475867"/>
                </a:lnTo>
                <a:lnTo>
                  <a:pt x="25403" y="2442200"/>
                </a:lnTo>
                <a:lnTo>
                  <a:pt x="30801" y="2410121"/>
                </a:lnTo>
                <a:lnTo>
                  <a:pt x="36517" y="2379630"/>
                </a:lnTo>
                <a:lnTo>
                  <a:pt x="42867" y="2350409"/>
                </a:lnTo>
                <a:lnTo>
                  <a:pt x="49536" y="2322459"/>
                </a:lnTo>
                <a:lnTo>
                  <a:pt x="56204" y="2296097"/>
                </a:lnTo>
                <a:lnTo>
                  <a:pt x="63507" y="2271006"/>
                </a:lnTo>
                <a:lnTo>
                  <a:pt x="71128" y="2246867"/>
                </a:lnTo>
                <a:lnTo>
                  <a:pt x="78431" y="2224317"/>
                </a:lnTo>
                <a:lnTo>
                  <a:pt x="86687" y="2203037"/>
                </a:lnTo>
                <a:lnTo>
                  <a:pt x="94943" y="2182709"/>
                </a:lnTo>
                <a:lnTo>
                  <a:pt x="102882" y="2163335"/>
                </a:lnTo>
                <a:lnTo>
                  <a:pt x="111455" y="2145231"/>
                </a:lnTo>
                <a:lnTo>
                  <a:pt x="120029" y="2128080"/>
                </a:lnTo>
                <a:lnTo>
                  <a:pt x="128602" y="2111564"/>
                </a:lnTo>
                <a:lnTo>
                  <a:pt x="137493" y="2096318"/>
                </a:lnTo>
                <a:lnTo>
                  <a:pt x="146384" y="2082026"/>
                </a:lnTo>
                <a:lnTo>
                  <a:pt x="154958" y="2068051"/>
                </a:lnTo>
                <a:lnTo>
                  <a:pt x="163849" y="2055664"/>
                </a:lnTo>
                <a:lnTo>
                  <a:pt x="172740" y="2043595"/>
                </a:lnTo>
                <a:lnTo>
                  <a:pt x="181313" y="2032478"/>
                </a:lnTo>
                <a:lnTo>
                  <a:pt x="189887" y="2021679"/>
                </a:lnTo>
                <a:lnTo>
                  <a:pt x="198143" y="2012151"/>
                </a:lnTo>
                <a:lnTo>
                  <a:pt x="206399" y="2002940"/>
                </a:lnTo>
                <a:lnTo>
                  <a:pt x="214019" y="1994365"/>
                </a:lnTo>
                <a:lnTo>
                  <a:pt x="228944" y="1978484"/>
                </a:lnTo>
                <a:lnTo>
                  <a:pt x="242280" y="1964826"/>
                </a:lnTo>
                <a:lnTo>
                  <a:pt x="249266" y="1959427"/>
                </a:lnTo>
                <a:lnTo>
                  <a:pt x="284512" y="1940370"/>
                </a:lnTo>
                <a:lnTo>
                  <a:pt x="320077" y="1922584"/>
                </a:lnTo>
                <a:lnTo>
                  <a:pt x="355323" y="1905115"/>
                </a:lnTo>
                <a:lnTo>
                  <a:pt x="390570" y="1888282"/>
                </a:lnTo>
                <a:lnTo>
                  <a:pt x="426134" y="1872401"/>
                </a:lnTo>
                <a:lnTo>
                  <a:pt x="462015" y="1857155"/>
                </a:lnTo>
                <a:lnTo>
                  <a:pt x="498214" y="1841910"/>
                </a:lnTo>
                <a:lnTo>
                  <a:pt x="534731" y="1826982"/>
                </a:lnTo>
                <a:lnTo>
                  <a:pt x="571565" y="1812372"/>
                </a:lnTo>
                <a:lnTo>
                  <a:pt x="609035" y="1798079"/>
                </a:lnTo>
                <a:lnTo>
                  <a:pt x="685561" y="1768859"/>
                </a:lnTo>
                <a:lnTo>
                  <a:pt x="764310" y="1739321"/>
                </a:lnTo>
                <a:lnTo>
                  <a:pt x="846234" y="1708512"/>
                </a:lnTo>
                <a:lnTo>
                  <a:pt x="847504" y="1708512"/>
                </a:lnTo>
                <a:lnTo>
                  <a:pt x="848774" y="1708195"/>
                </a:lnTo>
                <a:lnTo>
                  <a:pt x="980869" y="1593218"/>
                </a:lnTo>
                <a:lnTo>
                  <a:pt x="984045" y="1590360"/>
                </a:lnTo>
                <a:lnTo>
                  <a:pt x="987220" y="1588137"/>
                </a:lnTo>
                <a:lnTo>
                  <a:pt x="990713" y="1585913"/>
                </a:lnTo>
                <a:lnTo>
                  <a:pt x="994206" y="1584325"/>
                </a:lnTo>
                <a:lnTo>
                  <a:pt x="998334" y="1583690"/>
                </a:lnTo>
                <a:lnTo>
                  <a:pt x="1002462" y="1582737"/>
                </a:lnTo>
                <a:close/>
                <a:moveTo>
                  <a:pt x="1401605" y="0"/>
                </a:moveTo>
                <a:lnTo>
                  <a:pt x="1417801" y="317"/>
                </a:lnTo>
                <a:lnTo>
                  <a:pt x="1433680" y="952"/>
                </a:lnTo>
                <a:lnTo>
                  <a:pt x="1449241" y="2222"/>
                </a:lnTo>
                <a:lnTo>
                  <a:pt x="1464802" y="3492"/>
                </a:lnTo>
                <a:lnTo>
                  <a:pt x="1480046" y="5396"/>
                </a:lnTo>
                <a:lnTo>
                  <a:pt x="1495289" y="7618"/>
                </a:lnTo>
                <a:lnTo>
                  <a:pt x="1510215" y="10158"/>
                </a:lnTo>
                <a:lnTo>
                  <a:pt x="1525141" y="13332"/>
                </a:lnTo>
                <a:lnTo>
                  <a:pt x="1540067" y="17142"/>
                </a:lnTo>
                <a:lnTo>
                  <a:pt x="1554358" y="20633"/>
                </a:lnTo>
                <a:lnTo>
                  <a:pt x="1568649" y="25077"/>
                </a:lnTo>
                <a:lnTo>
                  <a:pt x="1582622" y="29522"/>
                </a:lnTo>
                <a:lnTo>
                  <a:pt x="1596278" y="34918"/>
                </a:lnTo>
                <a:lnTo>
                  <a:pt x="1610251" y="39997"/>
                </a:lnTo>
                <a:lnTo>
                  <a:pt x="1623589" y="46028"/>
                </a:lnTo>
                <a:lnTo>
                  <a:pt x="1636927" y="52060"/>
                </a:lnTo>
                <a:lnTo>
                  <a:pt x="1649948" y="58726"/>
                </a:lnTo>
                <a:lnTo>
                  <a:pt x="1662651" y="65392"/>
                </a:lnTo>
                <a:lnTo>
                  <a:pt x="1675354" y="72376"/>
                </a:lnTo>
                <a:lnTo>
                  <a:pt x="1687739" y="79677"/>
                </a:lnTo>
                <a:lnTo>
                  <a:pt x="1700124" y="87613"/>
                </a:lnTo>
                <a:lnTo>
                  <a:pt x="1711875" y="95866"/>
                </a:lnTo>
                <a:lnTo>
                  <a:pt x="1723942" y="104437"/>
                </a:lnTo>
                <a:lnTo>
                  <a:pt x="1735375" y="113325"/>
                </a:lnTo>
                <a:lnTo>
                  <a:pt x="1746490" y="122213"/>
                </a:lnTo>
                <a:lnTo>
                  <a:pt x="1757605" y="131737"/>
                </a:lnTo>
                <a:lnTo>
                  <a:pt x="1768720" y="141577"/>
                </a:lnTo>
                <a:lnTo>
                  <a:pt x="1779200" y="151418"/>
                </a:lnTo>
                <a:lnTo>
                  <a:pt x="1789680" y="161893"/>
                </a:lnTo>
                <a:lnTo>
                  <a:pt x="1800160" y="172369"/>
                </a:lnTo>
                <a:lnTo>
                  <a:pt x="1810005" y="183162"/>
                </a:lnTo>
                <a:lnTo>
                  <a:pt x="1819850" y="194272"/>
                </a:lnTo>
                <a:lnTo>
                  <a:pt x="1829059" y="205700"/>
                </a:lnTo>
                <a:lnTo>
                  <a:pt x="1838269" y="217445"/>
                </a:lnTo>
                <a:lnTo>
                  <a:pt x="1847479" y="229507"/>
                </a:lnTo>
                <a:lnTo>
                  <a:pt x="1856053" y="241570"/>
                </a:lnTo>
                <a:lnTo>
                  <a:pt x="1864628" y="253950"/>
                </a:lnTo>
                <a:lnTo>
                  <a:pt x="1872884" y="266965"/>
                </a:lnTo>
                <a:lnTo>
                  <a:pt x="1881141" y="279980"/>
                </a:lnTo>
                <a:lnTo>
                  <a:pt x="1888763" y="292995"/>
                </a:lnTo>
                <a:lnTo>
                  <a:pt x="1896385" y="306327"/>
                </a:lnTo>
                <a:lnTo>
                  <a:pt x="1903372" y="319977"/>
                </a:lnTo>
                <a:lnTo>
                  <a:pt x="1910358" y="334262"/>
                </a:lnTo>
                <a:lnTo>
                  <a:pt x="1917027" y="347912"/>
                </a:lnTo>
                <a:lnTo>
                  <a:pt x="1923696" y="362514"/>
                </a:lnTo>
                <a:lnTo>
                  <a:pt x="1929730" y="376799"/>
                </a:lnTo>
                <a:lnTo>
                  <a:pt x="1935764" y="391718"/>
                </a:lnTo>
                <a:lnTo>
                  <a:pt x="1941163" y="406638"/>
                </a:lnTo>
                <a:lnTo>
                  <a:pt x="1946879" y="421875"/>
                </a:lnTo>
                <a:lnTo>
                  <a:pt x="1951960" y="437112"/>
                </a:lnTo>
                <a:lnTo>
                  <a:pt x="1956406" y="452666"/>
                </a:lnTo>
                <a:lnTo>
                  <a:pt x="1961488" y="468221"/>
                </a:lnTo>
                <a:lnTo>
                  <a:pt x="1965298" y="484410"/>
                </a:lnTo>
                <a:lnTo>
                  <a:pt x="1969427" y="500282"/>
                </a:lnTo>
                <a:lnTo>
                  <a:pt x="1973238" y="516154"/>
                </a:lnTo>
                <a:lnTo>
                  <a:pt x="1976731" y="532661"/>
                </a:lnTo>
                <a:lnTo>
                  <a:pt x="1979589" y="549167"/>
                </a:lnTo>
                <a:lnTo>
                  <a:pt x="1982447" y="565992"/>
                </a:lnTo>
                <a:lnTo>
                  <a:pt x="1984670" y="582816"/>
                </a:lnTo>
                <a:lnTo>
                  <a:pt x="1986893" y="599323"/>
                </a:lnTo>
                <a:lnTo>
                  <a:pt x="1989116" y="616464"/>
                </a:lnTo>
                <a:lnTo>
                  <a:pt x="1990704" y="633923"/>
                </a:lnTo>
                <a:lnTo>
                  <a:pt x="1991657" y="651065"/>
                </a:lnTo>
                <a:lnTo>
                  <a:pt x="1992927" y="668524"/>
                </a:lnTo>
                <a:lnTo>
                  <a:pt x="2001184" y="672016"/>
                </a:lnTo>
                <a:lnTo>
                  <a:pt x="2009124" y="675190"/>
                </a:lnTo>
                <a:lnTo>
                  <a:pt x="2016745" y="679317"/>
                </a:lnTo>
                <a:lnTo>
                  <a:pt x="2024050" y="684078"/>
                </a:lnTo>
                <a:lnTo>
                  <a:pt x="2030719" y="688840"/>
                </a:lnTo>
                <a:lnTo>
                  <a:pt x="2037070" y="694554"/>
                </a:lnTo>
                <a:lnTo>
                  <a:pt x="2043422" y="700903"/>
                </a:lnTo>
                <a:lnTo>
                  <a:pt x="2049138" y="707251"/>
                </a:lnTo>
                <a:lnTo>
                  <a:pt x="2054219" y="714552"/>
                </a:lnTo>
                <a:lnTo>
                  <a:pt x="2058983" y="722171"/>
                </a:lnTo>
                <a:lnTo>
                  <a:pt x="2063111" y="730742"/>
                </a:lnTo>
                <a:lnTo>
                  <a:pt x="2066922" y="739630"/>
                </a:lnTo>
                <a:lnTo>
                  <a:pt x="2070098" y="748836"/>
                </a:lnTo>
                <a:lnTo>
                  <a:pt x="2072956" y="758676"/>
                </a:lnTo>
                <a:lnTo>
                  <a:pt x="2075179" y="769469"/>
                </a:lnTo>
                <a:lnTo>
                  <a:pt x="2076767" y="781214"/>
                </a:lnTo>
                <a:lnTo>
                  <a:pt x="2077719" y="790420"/>
                </a:lnTo>
                <a:lnTo>
                  <a:pt x="2078037" y="799626"/>
                </a:lnTo>
                <a:lnTo>
                  <a:pt x="2078037" y="808831"/>
                </a:lnTo>
                <a:lnTo>
                  <a:pt x="2078037" y="818672"/>
                </a:lnTo>
                <a:lnTo>
                  <a:pt x="2077402" y="828195"/>
                </a:lnTo>
                <a:lnTo>
                  <a:pt x="2076449" y="838353"/>
                </a:lnTo>
                <a:lnTo>
                  <a:pt x="2075179" y="847876"/>
                </a:lnTo>
                <a:lnTo>
                  <a:pt x="2073591" y="858034"/>
                </a:lnTo>
                <a:lnTo>
                  <a:pt x="2071686" y="867558"/>
                </a:lnTo>
                <a:lnTo>
                  <a:pt x="2069463" y="877716"/>
                </a:lnTo>
                <a:lnTo>
                  <a:pt x="2066922" y="887239"/>
                </a:lnTo>
                <a:lnTo>
                  <a:pt x="2064381" y="897079"/>
                </a:lnTo>
                <a:lnTo>
                  <a:pt x="2061206" y="906602"/>
                </a:lnTo>
                <a:lnTo>
                  <a:pt x="2057712" y="916443"/>
                </a:lnTo>
                <a:lnTo>
                  <a:pt x="2054219" y="925966"/>
                </a:lnTo>
                <a:lnTo>
                  <a:pt x="2050091" y="935172"/>
                </a:lnTo>
                <a:lnTo>
                  <a:pt x="2045645" y="944060"/>
                </a:lnTo>
                <a:lnTo>
                  <a:pt x="2041199" y="952948"/>
                </a:lnTo>
                <a:lnTo>
                  <a:pt x="2036435" y="962154"/>
                </a:lnTo>
                <a:lnTo>
                  <a:pt x="2031671" y="970090"/>
                </a:lnTo>
                <a:lnTo>
                  <a:pt x="2026273" y="978343"/>
                </a:lnTo>
                <a:lnTo>
                  <a:pt x="2020874" y="986597"/>
                </a:lnTo>
                <a:lnTo>
                  <a:pt x="2014840" y="993898"/>
                </a:lnTo>
                <a:lnTo>
                  <a:pt x="2008806" y="1001516"/>
                </a:lnTo>
                <a:lnTo>
                  <a:pt x="2002455" y="1008182"/>
                </a:lnTo>
                <a:lnTo>
                  <a:pt x="1996421" y="1014849"/>
                </a:lnTo>
                <a:lnTo>
                  <a:pt x="1989434" y="1020563"/>
                </a:lnTo>
                <a:lnTo>
                  <a:pt x="1982765" y="1026276"/>
                </a:lnTo>
                <a:lnTo>
                  <a:pt x="1975778" y="1031355"/>
                </a:lnTo>
                <a:lnTo>
                  <a:pt x="1968474" y="1036434"/>
                </a:lnTo>
                <a:lnTo>
                  <a:pt x="1960852" y="1040244"/>
                </a:lnTo>
                <a:lnTo>
                  <a:pt x="1953231" y="1044053"/>
                </a:lnTo>
                <a:lnTo>
                  <a:pt x="1945609" y="1072622"/>
                </a:lnTo>
                <a:lnTo>
                  <a:pt x="1937987" y="1100557"/>
                </a:lnTo>
                <a:lnTo>
                  <a:pt x="1929095" y="1128491"/>
                </a:lnTo>
                <a:lnTo>
                  <a:pt x="1919568" y="1155791"/>
                </a:lnTo>
                <a:lnTo>
                  <a:pt x="1910041" y="1183408"/>
                </a:lnTo>
                <a:lnTo>
                  <a:pt x="1899243" y="1210073"/>
                </a:lnTo>
                <a:lnTo>
                  <a:pt x="1888128" y="1236420"/>
                </a:lnTo>
                <a:lnTo>
                  <a:pt x="1876695" y="1262133"/>
                </a:lnTo>
                <a:lnTo>
                  <a:pt x="1863992" y="1287845"/>
                </a:lnTo>
                <a:lnTo>
                  <a:pt x="1850972" y="1312288"/>
                </a:lnTo>
                <a:lnTo>
                  <a:pt x="1837316" y="1336731"/>
                </a:lnTo>
                <a:lnTo>
                  <a:pt x="1830012" y="1348793"/>
                </a:lnTo>
                <a:lnTo>
                  <a:pt x="1823025" y="1360221"/>
                </a:lnTo>
                <a:lnTo>
                  <a:pt x="1815721" y="1371649"/>
                </a:lnTo>
                <a:lnTo>
                  <a:pt x="1808099" y="1382759"/>
                </a:lnTo>
                <a:lnTo>
                  <a:pt x="1800478" y="1394187"/>
                </a:lnTo>
                <a:lnTo>
                  <a:pt x="1792538" y="1405297"/>
                </a:lnTo>
                <a:lnTo>
                  <a:pt x="1784599" y="1416090"/>
                </a:lnTo>
                <a:lnTo>
                  <a:pt x="1776342" y="1426248"/>
                </a:lnTo>
                <a:lnTo>
                  <a:pt x="1768085" y="1436724"/>
                </a:lnTo>
                <a:lnTo>
                  <a:pt x="1759511" y="1446882"/>
                </a:lnTo>
                <a:lnTo>
                  <a:pt x="1750619" y="1456722"/>
                </a:lnTo>
                <a:lnTo>
                  <a:pt x="1742044" y="1466563"/>
                </a:lnTo>
                <a:lnTo>
                  <a:pt x="1733152" y="1475769"/>
                </a:lnTo>
                <a:lnTo>
                  <a:pt x="1723942" y="1484974"/>
                </a:lnTo>
                <a:lnTo>
                  <a:pt x="1714733" y="1493862"/>
                </a:lnTo>
                <a:lnTo>
                  <a:pt x="1704888" y="1502433"/>
                </a:lnTo>
                <a:lnTo>
                  <a:pt x="1695361" y="1511004"/>
                </a:lnTo>
                <a:lnTo>
                  <a:pt x="1685516" y="1519258"/>
                </a:lnTo>
                <a:lnTo>
                  <a:pt x="1675671" y="1526876"/>
                </a:lnTo>
                <a:lnTo>
                  <a:pt x="1665509" y="1534812"/>
                </a:lnTo>
                <a:lnTo>
                  <a:pt x="1655029" y="1542113"/>
                </a:lnTo>
                <a:lnTo>
                  <a:pt x="1644867" y="1549414"/>
                </a:lnTo>
                <a:lnTo>
                  <a:pt x="1634387" y="1556080"/>
                </a:lnTo>
                <a:lnTo>
                  <a:pt x="1623589" y="1562746"/>
                </a:lnTo>
                <a:lnTo>
                  <a:pt x="1612474" y="1568778"/>
                </a:lnTo>
                <a:lnTo>
                  <a:pt x="1601677" y="1574492"/>
                </a:lnTo>
                <a:lnTo>
                  <a:pt x="1590244" y="1580206"/>
                </a:lnTo>
                <a:lnTo>
                  <a:pt x="1578811" y="1585285"/>
                </a:lnTo>
                <a:lnTo>
                  <a:pt x="1567061" y="1590047"/>
                </a:lnTo>
                <a:lnTo>
                  <a:pt x="1555628" y="1595126"/>
                </a:lnTo>
                <a:lnTo>
                  <a:pt x="1543561" y="1598935"/>
                </a:lnTo>
                <a:lnTo>
                  <a:pt x="1531493" y="1603061"/>
                </a:lnTo>
                <a:lnTo>
                  <a:pt x="1519107" y="1606553"/>
                </a:lnTo>
                <a:lnTo>
                  <a:pt x="1506722" y="1609728"/>
                </a:lnTo>
                <a:lnTo>
                  <a:pt x="1494337" y="1612902"/>
                </a:lnTo>
                <a:lnTo>
                  <a:pt x="1481634" y="1615442"/>
                </a:lnTo>
                <a:lnTo>
                  <a:pt x="1468613" y="1617346"/>
                </a:lnTo>
                <a:lnTo>
                  <a:pt x="1455593" y="1619251"/>
                </a:lnTo>
                <a:lnTo>
                  <a:pt x="1442255" y="1620521"/>
                </a:lnTo>
                <a:lnTo>
                  <a:pt x="1428916" y="1621473"/>
                </a:lnTo>
                <a:lnTo>
                  <a:pt x="1415578" y="1622108"/>
                </a:lnTo>
                <a:lnTo>
                  <a:pt x="1401605" y="1622425"/>
                </a:lnTo>
                <a:lnTo>
                  <a:pt x="1387949" y="1622108"/>
                </a:lnTo>
                <a:lnTo>
                  <a:pt x="1374611" y="1621473"/>
                </a:lnTo>
                <a:lnTo>
                  <a:pt x="1361273" y="1620521"/>
                </a:lnTo>
                <a:lnTo>
                  <a:pt x="1348253" y="1619251"/>
                </a:lnTo>
                <a:lnTo>
                  <a:pt x="1335232" y="1617664"/>
                </a:lnTo>
                <a:lnTo>
                  <a:pt x="1322212" y="1615442"/>
                </a:lnTo>
                <a:lnTo>
                  <a:pt x="1309509" y="1612902"/>
                </a:lnTo>
                <a:lnTo>
                  <a:pt x="1296806" y="1610363"/>
                </a:lnTo>
                <a:lnTo>
                  <a:pt x="1284738" y="1606871"/>
                </a:lnTo>
                <a:lnTo>
                  <a:pt x="1272353" y="1603061"/>
                </a:lnTo>
                <a:lnTo>
                  <a:pt x="1260602" y="1599570"/>
                </a:lnTo>
                <a:lnTo>
                  <a:pt x="1248535" y="1595443"/>
                </a:lnTo>
                <a:lnTo>
                  <a:pt x="1237102" y="1590681"/>
                </a:lnTo>
                <a:lnTo>
                  <a:pt x="1225669" y="1585602"/>
                </a:lnTo>
                <a:lnTo>
                  <a:pt x="1213919" y="1580523"/>
                </a:lnTo>
                <a:lnTo>
                  <a:pt x="1202804" y="1574809"/>
                </a:lnTo>
                <a:lnTo>
                  <a:pt x="1191689" y="1569413"/>
                </a:lnTo>
                <a:lnTo>
                  <a:pt x="1180891" y="1563064"/>
                </a:lnTo>
                <a:lnTo>
                  <a:pt x="1170094" y="1556715"/>
                </a:lnTo>
                <a:lnTo>
                  <a:pt x="1159932" y="1550049"/>
                </a:lnTo>
                <a:lnTo>
                  <a:pt x="1149452" y="1543065"/>
                </a:lnTo>
                <a:lnTo>
                  <a:pt x="1138972" y="1535447"/>
                </a:lnTo>
                <a:lnTo>
                  <a:pt x="1128809" y="1528146"/>
                </a:lnTo>
                <a:lnTo>
                  <a:pt x="1118965" y="1520210"/>
                </a:lnTo>
                <a:lnTo>
                  <a:pt x="1109120" y="1512274"/>
                </a:lnTo>
                <a:lnTo>
                  <a:pt x="1099593" y="1504020"/>
                </a:lnTo>
                <a:lnTo>
                  <a:pt x="1090383" y="1495450"/>
                </a:lnTo>
                <a:lnTo>
                  <a:pt x="1080856" y="1486561"/>
                </a:lnTo>
                <a:lnTo>
                  <a:pt x="1071646" y="1477356"/>
                </a:lnTo>
                <a:lnTo>
                  <a:pt x="1062754" y="1467833"/>
                </a:lnTo>
                <a:lnTo>
                  <a:pt x="1053862" y="1458309"/>
                </a:lnTo>
                <a:lnTo>
                  <a:pt x="1045287" y="1448786"/>
                </a:lnTo>
                <a:lnTo>
                  <a:pt x="1036713" y="1438628"/>
                </a:lnTo>
                <a:lnTo>
                  <a:pt x="1028456" y="1428153"/>
                </a:lnTo>
                <a:lnTo>
                  <a:pt x="1020517" y="1417677"/>
                </a:lnTo>
                <a:lnTo>
                  <a:pt x="1012260" y="1407519"/>
                </a:lnTo>
                <a:lnTo>
                  <a:pt x="1004320" y="1396409"/>
                </a:lnTo>
                <a:lnTo>
                  <a:pt x="996699" y="1385616"/>
                </a:lnTo>
                <a:lnTo>
                  <a:pt x="989077" y="1374506"/>
                </a:lnTo>
                <a:lnTo>
                  <a:pt x="981773" y="1362761"/>
                </a:lnTo>
                <a:lnTo>
                  <a:pt x="974786" y="1351333"/>
                </a:lnTo>
                <a:lnTo>
                  <a:pt x="967799" y="1339588"/>
                </a:lnTo>
                <a:lnTo>
                  <a:pt x="953826" y="1315145"/>
                </a:lnTo>
                <a:lnTo>
                  <a:pt x="940806" y="1290702"/>
                </a:lnTo>
                <a:lnTo>
                  <a:pt x="928738" y="1265942"/>
                </a:lnTo>
                <a:lnTo>
                  <a:pt x="916670" y="1239912"/>
                </a:lnTo>
                <a:lnTo>
                  <a:pt x="905555" y="1213882"/>
                </a:lnTo>
                <a:lnTo>
                  <a:pt x="894758" y="1187217"/>
                </a:lnTo>
                <a:lnTo>
                  <a:pt x="885230" y="1160235"/>
                </a:lnTo>
                <a:lnTo>
                  <a:pt x="876021" y="1132936"/>
                </a:lnTo>
                <a:lnTo>
                  <a:pt x="866811" y="1105319"/>
                </a:lnTo>
                <a:lnTo>
                  <a:pt x="858872" y="1077701"/>
                </a:lnTo>
                <a:lnTo>
                  <a:pt x="851250" y="1049449"/>
                </a:lnTo>
                <a:lnTo>
                  <a:pt x="842675" y="1046592"/>
                </a:lnTo>
                <a:lnTo>
                  <a:pt x="834736" y="1043101"/>
                </a:lnTo>
                <a:lnTo>
                  <a:pt x="826479" y="1039291"/>
                </a:lnTo>
                <a:lnTo>
                  <a:pt x="818222" y="1034530"/>
                </a:lnTo>
                <a:lnTo>
                  <a:pt x="810918" y="1029768"/>
                </a:lnTo>
                <a:lnTo>
                  <a:pt x="802979" y="1023737"/>
                </a:lnTo>
                <a:lnTo>
                  <a:pt x="795992" y="1017706"/>
                </a:lnTo>
                <a:lnTo>
                  <a:pt x="789006" y="1011039"/>
                </a:lnTo>
                <a:lnTo>
                  <a:pt x="782336" y="1004056"/>
                </a:lnTo>
                <a:lnTo>
                  <a:pt x="775667" y="996437"/>
                </a:lnTo>
                <a:lnTo>
                  <a:pt x="769316" y="988501"/>
                </a:lnTo>
                <a:lnTo>
                  <a:pt x="763282" y="980248"/>
                </a:lnTo>
                <a:lnTo>
                  <a:pt x="757566" y="971677"/>
                </a:lnTo>
                <a:lnTo>
                  <a:pt x="752167" y="962789"/>
                </a:lnTo>
                <a:lnTo>
                  <a:pt x="747403" y="953583"/>
                </a:lnTo>
                <a:lnTo>
                  <a:pt x="742322" y="944060"/>
                </a:lnTo>
                <a:lnTo>
                  <a:pt x="737876" y="934537"/>
                </a:lnTo>
                <a:lnTo>
                  <a:pt x="733430" y="924379"/>
                </a:lnTo>
                <a:lnTo>
                  <a:pt x="729937" y="914538"/>
                </a:lnTo>
                <a:lnTo>
                  <a:pt x="726126" y="904380"/>
                </a:lnTo>
                <a:lnTo>
                  <a:pt x="722633" y="893905"/>
                </a:lnTo>
                <a:lnTo>
                  <a:pt x="720092" y="883747"/>
                </a:lnTo>
                <a:lnTo>
                  <a:pt x="717551" y="873271"/>
                </a:lnTo>
                <a:lnTo>
                  <a:pt x="715328" y="862796"/>
                </a:lnTo>
                <a:lnTo>
                  <a:pt x="713423" y="852320"/>
                </a:lnTo>
                <a:lnTo>
                  <a:pt x="712153" y="842162"/>
                </a:lnTo>
                <a:lnTo>
                  <a:pt x="710882" y="831687"/>
                </a:lnTo>
                <a:lnTo>
                  <a:pt x="710247" y="821212"/>
                </a:lnTo>
                <a:lnTo>
                  <a:pt x="709612" y="810736"/>
                </a:lnTo>
                <a:lnTo>
                  <a:pt x="709612" y="800896"/>
                </a:lnTo>
                <a:lnTo>
                  <a:pt x="710565" y="790738"/>
                </a:lnTo>
                <a:lnTo>
                  <a:pt x="711200" y="781214"/>
                </a:lnTo>
                <a:lnTo>
                  <a:pt x="713105" y="768517"/>
                </a:lnTo>
                <a:lnTo>
                  <a:pt x="715646" y="756454"/>
                </a:lnTo>
                <a:lnTo>
                  <a:pt x="718822" y="745344"/>
                </a:lnTo>
                <a:lnTo>
                  <a:pt x="722633" y="735186"/>
                </a:lnTo>
                <a:lnTo>
                  <a:pt x="727079" y="725663"/>
                </a:lnTo>
                <a:lnTo>
                  <a:pt x="732160" y="716775"/>
                </a:lnTo>
                <a:lnTo>
                  <a:pt x="737559" y="708521"/>
                </a:lnTo>
                <a:lnTo>
                  <a:pt x="743910" y="701220"/>
                </a:lnTo>
                <a:lnTo>
                  <a:pt x="750579" y="694236"/>
                </a:lnTo>
                <a:lnTo>
                  <a:pt x="757566" y="688205"/>
                </a:lnTo>
                <a:lnTo>
                  <a:pt x="765505" y="682809"/>
                </a:lnTo>
                <a:lnTo>
                  <a:pt x="773762" y="677412"/>
                </a:lnTo>
                <a:lnTo>
                  <a:pt x="782336" y="673286"/>
                </a:lnTo>
                <a:lnTo>
                  <a:pt x="791546" y="669159"/>
                </a:lnTo>
                <a:lnTo>
                  <a:pt x="800756" y="666302"/>
                </a:lnTo>
                <a:lnTo>
                  <a:pt x="810600" y="663762"/>
                </a:lnTo>
                <a:lnTo>
                  <a:pt x="811553" y="646303"/>
                </a:lnTo>
                <a:lnTo>
                  <a:pt x="813141" y="629162"/>
                </a:lnTo>
                <a:lnTo>
                  <a:pt x="814411" y="612020"/>
                </a:lnTo>
                <a:lnTo>
                  <a:pt x="816634" y="594878"/>
                </a:lnTo>
                <a:lnTo>
                  <a:pt x="819175" y="578372"/>
                </a:lnTo>
                <a:lnTo>
                  <a:pt x="821716" y="561547"/>
                </a:lnTo>
                <a:lnTo>
                  <a:pt x="824574" y="544723"/>
                </a:lnTo>
                <a:lnTo>
                  <a:pt x="827432" y="528534"/>
                </a:lnTo>
                <a:lnTo>
                  <a:pt x="830925" y="512662"/>
                </a:lnTo>
                <a:lnTo>
                  <a:pt x="834736" y="496155"/>
                </a:lnTo>
                <a:lnTo>
                  <a:pt x="838865" y="480283"/>
                </a:lnTo>
                <a:lnTo>
                  <a:pt x="843311" y="464729"/>
                </a:lnTo>
                <a:lnTo>
                  <a:pt x="847757" y="448857"/>
                </a:lnTo>
                <a:lnTo>
                  <a:pt x="852520" y="433937"/>
                </a:lnTo>
                <a:lnTo>
                  <a:pt x="857601" y="418700"/>
                </a:lnTo>
                <a:lnTo>
                  <a:pt x="863318" y="403463"/>
                </a:lnTo>
                <a:lnTo>
                  <a:pt x="868717" y="388544"/>
                </a:lnTo>
                <a:lnTo>
                  <a:pt x="874750" y="373942"/>
                </a:lnTo>
                <a:lnTo>
                  <a:pt x="881102" y="359340"/>
                </a:lnTo>
                <a:lnTo>
                  <a:pt x="887453" y="345372"/>
                </a:lnTo>
                <a:lnTo>
                  <a:pt x="894122" y="331405"/>
                </a:lnTo>
                <a:lnTo>
                  <a:pt x="901109" y="317438"/>
                </a:lnTo>
                <a:lnTo>
                  <a:pt x="908731" y="304105"/>
                </a:lnTo>
                <a:lnTo>
                  <a:pt x="916035" y="290773"/>
                </a:lnTo>
                <a:lnTo>
                  <a:pt x="923657" y="277441"/>
                </a:lnTo>
                <a:lnTo>
                  <a:pt x="931596" y="264743"/>
                </a:lnTo>
                <a:lnTo>
                  <a:pt x="940171" y="252046"/>
                </a:lnTo>
                <a:lnTo>
                  <a:pt x="948427" y="239348"/>
                </a:lnTo>
                <a:lnTo>
                  <a:pt x="957320" y="227603"/>
                </a:lnTo>
                <a:lnTo>
                  <a:pt x="966212" y="215858"/>
                </a:lnTo>
                <a:lnTo>
                  <a:pt x="975421" y="204112"/>
                </a:lnTo>
                <a:lnTo>
                  <a:pt x="985266" y="192685"/>
                </a:lnTo>
                <a:lnTo>
                  <a:pt x="994793" y="181574"/>
                </a:lnTo>
                <a:lnTo>
                  <a:pt x="1004956" y="170781"/>
                </a:lnTo>
                <a:lnTo>
                  <a:pt x="1014800" y="160306"/>
                </a:lnTo>
                <a:lnTo>
                  <a:pt x="1025280" y="149831"/>
                </a:lnTo>
                <a:lnTo>
                  <a:pt x="1036078" y="140307"/>
                </a:lnTo>
                <a:lnTo>
                  <a:pt x="1046875" y="130784"/>
                </a:lnTo>
                <a:lnTo>
                  <a:pt x="1057991" y="121261"/>
                </a:lnTo>
                <a:lnTo>
                  <a:pt x="1069105" y="112055"/>
                </a:lnTo>
                <a:lnTo>
                  <a:pt x="1080538" y="103485"/>
                </a:lnTo>
                <a:lnTo>
                  <a:pt x="1092606" y="94914"/>
                </a:lnTo>
                <a:lnTo>
                  <a:pt x="1104356" y="86978"/>
                </a:lnTo>
                <a:lnTo>
                  <a:pt x="1116742" y="79359"/>
                </a:lnTo>
                <a:lnTo>
                  <a:pt x="1128809" y="72058"/>
                </a:lnTo>
                <a:lnTo>
                  <a:pt x="1141512" y="64440"/>
                </a:lnTo>
                <a:lnTo>
                  <a:pt x="1154533" y="57774"/>
                </a:lnTo>
                <a:lnTo>
                  <a:pt x="1167553" y="51425"/>
                </a:lnTo>
                <a:lnTo>
                  <a:pt x="1180574" y="45711"/>
                </a:lnTo>
                <a:lnTo>
                  <a:pt x="1193912" y="39680"/>
                </a:lnTo>
                <a:lnTo>
                  <a:pt x="1207568" y="34601"/>
                </a:lnTo>
                <a:lnTo>
                  <a:pt x="1221541" y="29522"/>
                </a:lnTo>
                <a:lnTo>
                  <a:pt x="1235514" y="24760"/>
                </a:lnTo>
                <a:lnTo>
                  <a:pt x="1249805" y="20633"/>
                </a:lnTo>
                <a:lnTo>
                  <a:pt x="1264096" y="16507"/>
                </a:lnTo>
                <a:lnTo>
                  <a:pt x="1278704" y="13332"/>
                </a:lnTo>
                <a:lnTo>
                  <a:pt x="1293630" y="10158"/>
                </a:lnTo>
                <a:lnTo>
                  <a:pt x="1308556" y="7618"/>
                </a:lnTo>
                <a:lnTo>
                  <a:pt x="1323164" y="5396"/>
                </a:lnTo>
                <a:lnTo>
                  <a:pt x="1339043" y="3174"/>
                </a:lnTo>
                <a:lnTo>
                  <a:pt x="1354287" y="1905"/>
                </a:lnTo>
                <a:lnTo>
                  <a:pt x="1369848" y="952"/>
                </a:lnTo>
                <a:lnTo>
                  <a:pt x="1385726" y="317"/>
                </a:lnTo>
                <a:lnTo>
                  <a:pt x="1401605" y="0"/>
                </a:lnTo>
                <a:close/>
              </a:path>
            </a:pathLst>
          </a:custGeom>
          <a:solidFill>
            <a:schemeClr val="accent2"/>
          </a:solidFill>
          <a:ln>
            <a:noFill/>
          </a:ln>
        </p:spPr>
        <p:txBody>
          <a:bodyPr lIns="91412" tIns="45705" rIns="91412" bIns="45705" anchor="ctr">
            <a:scene3d>
              <a:camera prst="orthographicFront"/>
              <a:lightRig rig="threePt" dir="t"/>
            </a:scene3d>
            <a:sp3d contourW="12700">
              <a:contourClr>
                <a:srgbClr val="FFFFFF"/>
              </a:contourClr>
            </a:sp3d>
          </a:bodyPr>
          <a:lstStyle/>
          <a:p>
            <a:pPr algn="ctr">
              <a:defRPr/>
            </a:pPr>
            <a:endParaRPr lang="zh-CN" altLang="en-US" sz="3199">
              <a:solidFill>
                <a:srgbClr val="FFFFFF"/>
              </a:solidFill>
              <a:latin typeface="Aa粗圆 (非商业使用)" panose="02020600040101010101" pitchFamily="18" charset="-122"/>
              <a:ea typeface="Aa粗圆 (非商业使用)" panose="02020600040101010101" pitchFamily="18" charset="-122"/>
              <a:sym typeface="FZHei-B01S" panose="02010601030101010101" pitchFamily="2" charset="-122"/>
            </a:endParaRPr>
          </a:p>
        </p:txBody>
      </p:sp>
      <p:cxnSp>
        <p:nvCxnSpPr>
          <p:cNvPr id="24" name="直接连接符 11">
            <a:extLst>
              <a:ext uri="{FF2B5EF4-FFF2-40B4-BE49-F238E27FC236}">
                <a16:creationId xmlns:a16="http://schemas.microsoft.com/office/drawing/2014/main" id="{74E586FB-7DCF-C747-9C1D-2604DC76A11B}"/>
              </a:ext>
            </a:extLst>
          </p:cNvPr>
          <p:cNvCxnSpPr/>
          <p:nvPr/>
        </p:nvCxnSpPr>
        <p:spPr>
          <a:xfrm>
            <a:off x="6096795" y="2051024"/>
            <a:ext cx="0" cy="250816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Line 54">
            <a:extLst>
              <a:ext uri="{FF2B5EF4-FFF2-40B4-BE49-F238E27FC236}">
                <a16:creationId xmlns:a16="http://schemas.microsoft.com/office/drawing/2014/main" id="{E6DE8FF9-8BA0-0544-8BC7-E6C2BC5315FD}"/>
              </a:ext>
            </a:extLst>
          </p:cNvPr>
          <p:cNvSpPr>
            <a:spLocks noChangeShapeType="1"/>
          </p:cNvSpPr>
          <p:nvPr/>
        </p:nvSpPr>
        <p:spPr bwMode="auto">
          <a:xfrm>
            <a:off x="1031862" y="4947659"/>
            <a:ext cx="10133284" cy="1097"/>
          </a:xfrm>
          <a:prstGeom prst="line">
            <a:avLst/>
          </a:prstGeom>
          <a:noFill/>
          <a:ln w="76200" cap="flat" cmpd="sng">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2" tIns="45705" rIns="91412" bIns="45705"/>
          <a:lstStyle/>
          <a:p>
            <a:pPr defTabSz="1218170">
              <a:defRPr/>
            </a:pPr>
            <a:endParaRPr lang="zh-CN" altLang="en-US" sz="2399" kern="0">
              <a:solidFill>
                <a:sysClr val="windowText" lastClr="000000"/>
              </a:solidFill>
              <a:latin typeface="Aa粗圆 (非商业使用)" panose="02020600040101010101" pitchFamily="18" charset="-122"/>
              <a:ea typeface="Aa粗圆 (非商业使用)" panose="02020600040101010101" pitchFamily="18" charset="-122"/>
              <a:sym typeface="FZHei-B01S" panose="02010601030101010101" pitchFamily="2" charset="-122"/>
            </a:endParaRPr>
          </a:p>
        </p:txBody>
      </p:sp>
      <p:sp>
        <p:nvSpPr>
          <p:cNvPr id="26" name="文本框 18">
            <a:extLst>
              <a:ext uri="{FF2B5EF4-FFF2-40B4-BE49-F238E27FC236}">
                <a16:creationId xmlns:a16="http://schemas.microsoft.com/office/drawing/2014/main" id="{2B3C92A8-2E32-334E-A1A3-F7664B147998}"/>
              </a:ext>
            </a:extLst>
          </p:cNvPr>
          <p:cNvSpPr txBox="1">
            <a:spLocks/>
          </p:cNvSpPr>
          <p:nvPr/>
        </p:nvSpPr>
        <p:spPr>
          <a:xfrm>
            <a:off x="3601079" y="3119499"/>
            <a:ext cx="3071596" cy="370205"/>
          </a:xfrm>
          <a:prstGeom prst="rect">
            <a:avLst/>
          </a:prstGeom>
          <a:noFill/>
          <a:ln w="0">
            <a:noFill/>
            <a:prstDash/>
          </a:ln>
        </p:spPr>
        <p:txBody>
          <a:bodyPr vert="horz" wrap="square" lIns="89535" tIns="46355" rIns="89535" bIns="46355" numCol="1" anchor="t">
            <a:spAutoFit/>
          </a:bodyPr>
          <a:lstStyle/>
          <a:p>
            <a:pPr algn="ctr" defTabSz="508000" eaLnBrk="0"/>
            <a:r>
              <a:rPr lang="en-US" altLang="ko-KR">
                <a:solidFill>
                  <a:schemeClr val="tx1">
                    <a:lumMod val="85000"/>
                    <a:lumOff val="15000"/>
                  </a:schemeClr>
                </a:solidFill>
                <a:ea typeface="思源黑体 Light" panose="020B0300000000000000" pitchFamily="34" charset="-122"/>
              </a:rPr>
              <a:t>Get loan</a:t>
            </a:r>
            <a:endParaRPr lang="ko-KR" altLang="en-US">
              <a:solidFill>
                <a:schemeClr val="tx1">
                  <a:lumMod val="85000"/>
                  <a:lumOff val="15000"/>
                </a:schemeClr>
              </a:solidFill>
              <a:ea typeface="微软雅黑" charset="0"/>
            </a:endParaRPr>
          </a:p>
        </p:txBody>
      </p:sp>
      <p:sp>
        <p:nvSpPr>
          <p:cNvPr id="27" name="文本框 20">
            <a:extLst>
              <a:ext uri="{FF2B5EF4-FFF2-40B4-BE49-F238E27FC236}">
                <a16:creationId xmlns:a16="http://schemas.microsoft.com/office/drawing/2014/main" id="{D5846909-32E2-824D-B964-9687280AC092}"/>
              </a:ext>
            </a:extLst>
          </p:cNvPr>
          <p:cNvSpPr txBox="1">
            <a:spLocks/>
          </p:cNvSpPr>
          <p:nvPr/>
        </p:nvSpPr>
        <p:spPr>
          <a:xfrm>
            <a:off x="5506411" y="3151752"/>
            <a:ext cx="3071596" cy="370205"/>
          </a:xfrm>
          <a:prstGeom prst="rect">
            <a:avLst/>
          </a:prstGeom>
          <a:noFill/>
          <a:ln w="0">
            <a:noFill/>
            <a:prstDash/>
          </a:ln>
        </p:spPr>
        <p:txBody>
          <a:bodyPr vert="horz" wrap="square" lIns="89535" tIns="46355" rIns="89535" bIns="46355" numCol="1" anchor="t">
            <a:spAutoFit/>
          </a:bodyPr>
          <a:lstStyle/>
          <a:p>
            <a:pPr algn="ctr" defTabSz="508000" eaLnBrk="0"/>
            <a:r>
              <a:rPr lang="en-US" altLang="zh-CN">
                <a:solidFill>
                  <a:schemeClr val="tx1">
                    <a:lumMod val="85000"/>
                    <a:lumOff val="15000"/>
                  </a:schemeClr>
                </a:solidFill>
                <a:ea typeface="思源黑体 Light" panose="020B0300000000000000" pitchFamily="34" charset="-122"/>
              </a:rPr>
              <a:t>Job</a:t>
            </a:r>
            <a:r>
              <a:rPr lang="zh-CN" altLang="en-US">
                <a:solidFill>
                  <a:schemeClr val="tx1">
                    <a:lumMod val="85000"/>
                    <a:lumOff val="15000"/>
                  </a:schemeClr>
                </a:solidFill>
                <a:ea typeface="思源黑体 Light" panose="020B0300000000000000" pitchFamily="34" charset="-122"/>
              </a:rPr>
              <a:t> </a:t>
            </a:r>
            <a:r>
              <a:rPr lang="en-US" altLang="zh-CN">
                <a:solidFill>
                  <a:schemeClr val="tx1">
                    <a:lumMod val="85000"/>
                    <a:lumOff val="15000"/>
                  </a:schemeClr>
                </a:solidFill>
                <a:ea typeface="思源黑体 Light" panose="020B0300000000000000" pitchFamily="34" charset="-122"/>
              </a:rPr>
              <a:t>offer</a:t>
            </a:r>
            <a:endParaRPr lang="ko-KR" altLang="en-US">
              <a:solidFill>
                <a:schemeClr val="tx1">
                  <a:lumMod val="85000"/>
                  <a:lumOff val="15000"/>
                </a:schemeClr>
              </a:solidFill>
              <a:ea typeface="微软雅黑" charset="0"/>
            </a:endParaRPr>
          </a:p>
        </p:txBody>
      </p:sp>
      <p:graphicFrame>
        <p:nvGraphicFramePr>
          <p:cNvPr id="28" name="Table 27">
            <a:extLst>
              <a:ext uri="{FF2B5EF4-FFF2-40B4-BE49-F238E27FC236}">
                <a16:creationId xmlns:a16="http://schemas.microsoft.com/office/drawing/2014/main" id="{A27F7909-F14E-4648-999B-CEE3FC57D9AA}"/>
              </a:ext>
            </a:extLst>
          </p:cNvPr>
          <p:cNvGraphicFramePr>
            <a:graphicFrameLocks noGrp="1"/>
          </p:cNvGraphicFramePr>
          <p:nvPr>
            <p:extLst>
              <p:ext uri="{D42A27DB-BD31-4B8C-83A1-F6EECF244321}">
                <p14:modId xmlns:p14="http://schemas.microsoft.com/office/powerpoint/2010/main" val="3828491005"/>
              </p:ext>
            </p:extLst>
          </p:nvPr>
        </p:nvGraphicFramePr>
        <p:xfrm>
          <a:off x="3385750" y="5058468"/>
          <a:ext cx="5523471" cy="1703070"/>
        </p:xfrm>
        <a:graphic>
          <a:graphicData uri="http://schemas.openxmlformats.org/drawingml/2006/table">
            <a:tbl>
              <a:tblPr>
                <a:tableStyleId>{5C22544A-7EE6-4342-B048-85BDC9FD1C3A}</a:tableStyleId>
              </a:tblPr>
              <a:tblGrid>
                <a:gridCol w="1942859">
                  <a:extLst>
                    <a:ext uri="{9D8B030D-6E8A-4147-A177-3AD203B41FA5}">
                      <a16:colId xmlns:a16="http://schemas.microsoft.com/office/drawing/2014/main" val="2217933179"/>
                    </a:ext>
                  </a:extLst>
                </a:gridCol>
                <a:gridCol w="1790306">
                  <a:extLst>
                    <a:ext uri="{9D8B030D-6E8A-4147-A177-3AD203B41FA5}">
                      <a16:colId xmlns:a16="http://schemas.microsoft.com/office/drawing/2014/main" val="1490551407"/>
                    </a:ext>
                  </a:extLst>
                </a:gridCol>
                <a:gridCol w="1790306">
                  <a:extLst>
                    <a:ext uri="{9D8B030D-6E8A-4147-A177-3AD203B41FA5}">
                      <a16:colId xmlns:a16="http://schemas.microsoft.com/office/drawing/2014/main" val="3779500553"/>
                    </a:ext>
                  </a:extLst>
                </a:gridCol>
              </a:tblGrid>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Size</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l" fontAlgn="b"/>
                      <a:r>
                        <a:rPr lang="en-US" sz="1800" u="none" strike="noStrike">
                          <a:effectLst/>
                          <a:latin typeface="+mn-lt"/>
                          <a:ea typeface="Lato" panose="020F0502020204030203" pitchFamily="34" charset="0"/>
                          <a:cs typeface="Lato" panose="020F0502020204030203" pitchFamily="34" charset="0"/>
                        </a:rPr>
                        <a:t>Amount</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l" fontAlgn="b"/>
                      <a:r>
                        <a:rPr lang="en-US" sz="1800" u="none" strike="noStrike">
                          <a:effectLst/>
                          <a:latin typeface="+mn-lt"/>
                          <a:ea typeface="Lato" panose="020F0502020204030203" pitchFamily="34" charset="0"/>
                          <a:cs typeface="Lato" panose="020F0502020204030203" pitchFamily="34" charset="0"/>
                        </a:rPr>
                        <a:t>offer jobs</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2249224222"/>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&lt;=100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80.33%</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78.58%</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949814061"/>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100-200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9.20%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9.65%</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829172247"/>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200-300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4.22%</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4.98%</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2934652151"/>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300-400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2.25%</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2.52%</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2404784589"/>
                  </a:ext>
                </a:extLst>
              </a:tr>
              <a:tr h="261821">
                <a:tc>
                  <a:txBody>
                    <a:bodyPr/>
                    <a:lstStyle/>
                    <a:p>
                      <a:pPr algn="l" fontAlgn="b"/>
                      <a:r>
                        <a:rPr lang="en-US" sz="1800" u="none" strike="noStrike">
                          <a:effectLst/>
                          <a:latin typeface="+mn-lt"/>
                          <a:ea typeface="Lato" panose="020F0502020204030203" pitchFamily="34" charset="0"/>
                          <a:cs typeface="Lato" panose="020F0502020204030203" pitchFamily="34" charset="0"/>
                        </a:rPr>
                        <a:t>&lt;=500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4.00%</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tc>
                  <a:txBody>
                    <a:bodyPr/>
                    <a:lstStyle/>
                    <a:p>
                      <a:pPr algn="r" fontAlgn="b"/>
                      <a:r>
                        <a:rPr lang="en-US" sz="1800" u="none" strike="noStrike">
                          <a:effectLst/>
                          <a:latin typeface="+mn-lt"/>
                          <a:ea typeface="Lato" panose="020F0502020204030203" pitchFamily="34" charset="0"/>
                          <a:cs typeface="Lato" panose="020F0502020204030203" pitchFamily="34" charset="0"/>
                        </a:rPr>
                        <a:t>4.27%</a:t>
                      </a:r>
                      <a:endParaRPr lang="en-US" sz="1800" b="0" i="0" u="none" strike="noStrike">
                        <a:solidFill>
                          <a:srgbClr val="000000"/>
                        </a:solidFill>
                        <a:effectLst/>
                        <a:latin typeface="+mn-lt"/>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034728091"/>
                  </a:ext>
                </a:extLst>
              </a:tr>
            </a:tbl>
          </a:graphicData>
        </a:graphic>
      </p:graphicFrame>
      <p:graphicFrame>
        <p:nvGraphicFramePr>
          <p:cNvPr id="29" name="Chart 28">
            <a:extLst>
              <a:ext uri="{FF2B5EF4-FFF2-40B4-BE49-F238E27FC236}">
                <a16:creationId xmlns:a16="http://schemas.microsoft.com/office/drawing/2014/main" id="{5D85F787-BDF6-B745-9FCD-395ED7495290}"/>
              </a:ext>
            </a:extLst>
          </p:cNvPr>
          <p:cNvGraphicFramePr>
            <a:graphicFrameLocks/>
          </p:cNvGraphicFramePr>
          <p:nvPr>
            <p:extLst>
              <p:ext uri="{D42A27DB-BD31-4B8C-83A1-F6EECF244321}">
                <p14:modId xmlns:p14="http://schemas.microsoft.com/office/powerpoint/2010/main" val="2450033174"/>
              </p:ext>
            </p:extLst>
          </p:nvPr>
        </p:nvGraphicFramePr>
        <p:xfrm>
          <a:off x="7726489" y="1780151"/>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id="{9AFB64CC-B511-324E-9FA7-845EEAFEA5A2}"/>
              </a:ext>
            </a:extLst>
          </p:cNvPr>
          <p:cNvGraphicFramePr>
            <a:graphicFrameLocks/>
          </p:cNvGraphicFramePr>
          <p:nvPr>
            <p:extLst>
              <p:ext uri="{D42A27DB-BD31-4B8C-83A1-F6EECF244321}">
                <p14:modId xmlns:p14="http://schemas.microsoft.com/office/powerpoint/2010/main" val="1891565465"/>
              </p:ext>
            </p:extLst>
          </p:nvPr>
        </p:nvGraphicFramePr>
        <p:xfrm>
          <a:off x="-106488" y="1795202"/>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31" name="Graphic 30" descr="Coins">
            <a:extLst>
              <a:ext uri="{FF2B5EF4-FFF2-40B4-BE49-F238E27FC236}">
                <a16:creationId xmlns:a16="http://schemas.microsoft.com/office/drawing/2014/main" id="{68B153CF-D718-944F-8522-BF27D6D58B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2821" y="2078689"/>
            <a:ext cx="1088113" cy="1088113"/>
          </a:xfrm>
          <a:prstGeom prst="rect">
            <a:avLst/>
          </a:prstGeom>
        </p:spPr>
      </p:pic>
    </p:spTree>
    <p:extLst>
      <p:ext uri="{BB962C8B-B14F-4D97-AF65-F5344CB8AC3E}">
        <p14:creationId xmlns:p14="http://schemas.microsoft.com/office/powerpoint/2010/main" val="3829108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4F7F77-C30F-454D-86C6-E4912F40AD7D}"/>
              </a:ext>
            </a:extLst>
          </p:cNvPr>
          <p:cNvSpPr/>
          <p:nvPr/>
        </p:nvSpPr>
        <p:spPr>
          <a:xfrm>
            <a:off x="6149852" y="1326295"/>
            <a:ext cx="5621937" cy="3543669"/>
          </a:xfrm>
          <a:prstGeom prst="rect">
            <a:avLst/>
          </a:prstGeom>
          <a:noFill/>
          <a:ln w="3175">
            <a:solidFill>
              <a:schemeClr val="bg2">
                <a:lumMod val="40000"/>
                <a:lumOff val="6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C0204304-680E-4447-B843-443500D1BF6F}"/>
              </a:ext>
            </a:extLst>
          </p:cNvPr>
          <p:cNvSpPr/>
          <p:nvPr/>
        </p:nvSpPr>
        <p:spPr>
          <a:xfrm>
            <a:off x="150920" y="1326296"/>
            <a:ext cx="5282214" cy="3556422"/>
          </a:xfrm>
          <a:prstGeom prst="rect">
            <a:avLst/>
          </a:prstGeom>
          <a:noFill/>
          <a:ln w="3175">
            <a:solidFill>
              <a:schemeClr val="bg2">
                <a:lumMod val="40000"/>
                <a:lumOff val="6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itle 4">
            <a:extLst>
              <a:ext uri="{FF2B5EF4-FFF2-40B4-BE49-F238E27FC236}">
                <a16:creationId xmlns:a16="http://schemas.microsoft.com/office/drawing/2014/main" id="{419F002B-8A24-42ED-9E3C-9767E7AF8514}"/>
              </a:ext>
            </a:extLst>
          </p:cNvPr>
          <p:cNvSpPr>
            <a:spLocks noGrp="1"/>
          </p:cNvSpPr>
          <p:nvPr>
            <p:ph type="title"/>
          </p:nvPr>
        </p:nvSpPr>
        <p:spPr>
          <a:xfrm>
            <a:off x="498361" y="187340"/>
            <a:ext cx="9267076" cy="802800"/>
          </a:xfrm>
        </p:spPr>
        <p:txBody>
          <a:bodyPr/>
          <a:lstStyle/>
          <a:p>
            <a:r>
              <a:rPr lang="en-US" altLang="zh-CN" sz="4000" b="1">
                <a:solidFill>
                  <a:srgbClr val="000000"/>
                </a:solidFill>
                <a:latin typeface="+mn-lt"/>
                <a:ea typeface="+mn-ea"/>
              </a:rPr>
              <a:t>Logistic model and KNN algorithm</a:t>
            </a:r>
            <a:endParaRPr lang="zh-CN" altLang="en-US" sz="4000" b="1">
              <a:solidFill>
                <a:srgbClr val="000000"/>
              </a:solidFill>
              <a:latin typeface="+mn-lt"/>
              <a:ea typeface="+mn-ea"/>
            </a:endParaRPr>
          </a:p>
        </p:txBody>
      </p:sp>
      <p:graphicFrame>
        <p:nvGraphicFramePr>
          <p:cNvPr id="10" name="Table 10">
            <a:extLst>
              <a:ext uri="{FF2B5EF4-FFF2-40B4-BE49-F238E27FC236}">
                <a16:creationId xmlns:a16="http://schemas.microsoft.com/office/drawing/2014/main" id="{8C8D2D7E-60D5-44C2-9EA8-0208368FCDA2}"/>
              </a:ext>
            </a:extLst>
          </p:cNvPr>
          <p:cNvGraphicFramePr>
            <a:graphicFrameLocks noGrp="1"/>
          </p:cNvGraphicFramePr>
          <p:nvPr>
            <p:extLst>
              <p:ext uri="{D42A27DB-BD31-4B8C-83A1-F6EECF244321}">
                <p14:modId xmlns:p14="http://schemas.microsoft.com/office/powerpoint/2010/main" val="2019326607"/>
              </p:ext>
            </p:extLst>
          </p:nvPr>
        </p:nvGraphicFramePr>
        <p:xfrm>
          <a:off x="253028" y="5065925"/>
          <a:ext cx="10879569" cy="1681010"/>
        </p:xfrm>
        <a:graphic>
          <a:graphicData uri="http://schemas.openxmlformats.org/drawingml/2006/table">
            <a:tbl>
              <a:tblPr firstRow="1" bandRow="1">
                <a:tableStyleId>{5C22544A-7EE6-4342-B048-85BDC9FD1C3A}</a:tableStyleId>
              </a:tblPr>
              <a:tblGrid>
                <a:gridCol w="3626523">
                  <a:extLst>
                    <a:ext uri="{9D8B030D-6E8A-4147-A177-3AD203B41FA5}">
                      <a16:colId xmlns:a16="http://schemas.microsoft.com/office/drawing/2014/main" val="3192663572"/>
                    </a:ext>
                  </a:extLst>
                </a:gridCol>
                <a:gridCol w="3626523">
                  <a:extLst>
                    <a:ext uri="{9D8B030D-6E8A-4147-A177-3AD203B41FA5}">
                      <a16:colId xmlns:a16="http://schemas.microsoft.com/office/drawing/2014/main" val="3013343733"/>
                    </a:ext>
                  </a:extLst>
                </a:gridCol>
                <a:gridCol w="3626523">
                  <a:extLst>
                    <a:ext uri="{9D8B030D-6E8A-4147-A177-3AD203B41FA5}">
                      <a16:colId xmlns:a16="http://schemas.microsoft.com/office/drawing/2014/main" val="3469896232"/>
                    </a:ext>
                  </a:extLst>
                </a:gridCol>
              </a:tblGrid>
              <a:tr h="336202">
                <a:tc>
                  <a:txBody>
                    <a:bodyPr/>
                    <a:lstStyle/>
                    <a:p>
                      <a:pPr algn="ctr"/>
                      <a:endParaRPr lang="zh-CN" altLang="en-US" sz="1400"/>
                    </a:p>
                  </a:txBody>
                  <a:tcPr/>
                </a:tc>
                <a:tc>
                  <a:txBody>
                    <a:bodyPr/>
                    <a:lstStyle/>
                    <a:p>
                      <a:pPr algn="ctr"/>
                      <a:r>
                        <a:rPr lang="en-US" altLang="zh-CN" sz="1400"/>
                        <a:t>Logistic</a:t>
                      </a:r>
                      <a:endParaRPr lang="zh-CN" altLang="en-US" sz="1400"/>
                    </a:p>
                  </a:txBody>
                  <a:tcPr/>
                </a:tc>
                <a:tc>
                  <a:txBody>
                    <a:bodyPr/>
                    <a:lstStyle/>
                    <a:p>
                      <a:pPr algn="ctr"/>
                      <a:r>
                        <a:rPr lang="en-US" altLang="zh-CN" sz="1400"/>
                        <a:t>KNN</a:t>
                      </a:r>
                      <a:endParaRPr lang="zh-CN" altLang="en-US" sz="1400"/>
                    </a:p>
                  </a:txBody>
                  <a:tcPr/>
                </a:tc>
                <a:extLst>
                  <a:ext uri="{0D108BD9-81ED-4DB2-BD59-A6C34878D82A}">
                    <a16:rowId xmlns:a16="http://schemas.microsoft.com/office/drawing/2014/main" val="1865647028"/>
                  </a:ext>
                </a:extLst>
              </a:tr>
              <a:tr h="336202">
                <a:tc>
                  <a:txBody>
                    <a:bodyPr/>
                    <a:lstStyle/>
                    <a:p>
                      <a:pPr algn="ctr"/>
                      <a:r>
                        <a:rPr lang="en-CA" altLang="zh-CN" sz="1400"/>
                        <a:t>Accuracy</a:t>
                      </a:r>
                      <a:endParaRPr lang="zh-CN" altLang="en-US" sz="1400"/>
                    </a:p>
                  </a:txBody>
                  <a:tcPr/>
                </a:tc>
                <a:tc>
                  <a:txBody>
                    <a:bodyPr/>
                    <a:lstStyle/>
                    <a:p>
                      <a:pPr algn="ctr"/>
                      <a:r>
                        <a:rPr lang="en-US" altLang="zh-CN" sz="1400">
                          <a:highlight>
                            <a:srgbClr val="00FFFF"/>
                          </a:highlight>
                        </a:rPr>
                        <a:t>0.8023107</a:t>
                      </a:r>
                      <a:endParaRPr lang="zh-CN" altLang="en-US" sz="1400">
                        <a:highlight>
                          <a:srgbClr val="00FFFF"/>
                        </a:highlight>
                      </a:endParaRPr>
                    </a:p>
                  </a:txBody>
                  <a:tcPr/>
                </a:tc>
                <a:tc>
                  <a:txBody>
                    <a:bodyPr/>
                    <a:lstStyle/>
                    <a:p>
                      <a:pPr algn="ctr"/>
                      <a:r>
                        <a:rPr lang="en-US" altLang="zh-CN" sz="1400"/>
                        <a:t>0.69375</a:t>
                      </a:r>
                      <a:endParaRPr lang="zh-CN" altLang="en-US" sz="1400"/>
                    </a:p>
                  </a:txBody>
                  <a:tcPr/>
                </a:tc>
                <a:extLst>
                  <a:ext uri="{0D108BD9-81ED-4DB2-BD59-A6C34878D82A}">
                    <a16:rowId xmlns:a16="http://schemas.microsoft.com/office/drawing/2014/main" val="3187261274"/>
                  </a:ext>
                </a:extLst>
              </a:tr>
              <a:tr h="336202">
                <a:tc>
                  <a:txBody>
                    <a:bodyPr/>
                    <a:lstStyle/>
                    <a:p>
                      <a:pPr algn="ctr"/>
                      <a:r>
                        <a:rPr lang="en-CA" altLang="zh-CN" sz="1400"/>
                        <a:t>Sensitivity</a:t>
                      </a:r>
                      <a:endParaRPr lang="zh-CN" altLang="en-US" sz="1400"/>
                    </a:p>
                  </a:txBody>
                  <a:tcPr/>
                </a:tc>
                <a:tc>
                  <a:txBody>
                    <a:bodyPr/>
                    <a:lstStyle/>
                    <a:p>
                      <a:pPr algn="ctr"/>
                      <a:r>
                        <a:rPr lang="en-US" altLang="zh-CN" sz="1400"/>
                        <a:t>0.8674717</a:t>
                      </a:r>
                      <a:endParaRPr lang="zh-CN" altLang="en-US" sz="1400"/>
                    </a:p>
                  </a:txBody>
                  <a:tcPr/>
                </a:tc>
                <a:tc>
                  <a:txBody>
                    <a:bodyPr/>
                    <a:lstStyle/>
                    <a:p>
                      <a:pPr algn="ctr"/>
                      <a:r>
                        <a:rPr lang="en-US" altLang="zh-CN" sz="1400"/>
                        <a:t>0.8648649</a:t>
                      </a:r>
                      <a:endParaRPr lang="zh-CN" altLang="en-US" sz="1400"/>
                    </a:p>
                  </a:txBody>
                  <a:tcPr/>
                </a:tc>
                <a:extLst>
                  <a:ext uri="{0D108BD9-81ED-4DB2-BD59-A6C34878D82A}">
                    <a16:rowId xmlns:a16="http://schemas.microsoft.com/office/drawing/2014/main" val="2702867738"/>
                  </a:ext>
                </a:extLst>
              </a:tr>
              <a:tr h="336202">
                <a:tc>
                  <a:txBody>
                    <a:bodyPr/>
                    <a:lstStyle/>
                    <a:p>
                      <a:pPr algn="ctr"/>
                      <a:r>
                        <a:rPr lang="en-CA" altLang="zh-CN" sz="1400"/>
                        <a:t>Specificity</a:t>
                      </a:r>
                      <a:endParaRPr lang="zh-CN" altLang="en-US" sz="1400"/>
                    </a:p>
                  </a:txBody>
                  <a:tcPr/>
                </a:tc>
                <a:tc>
                  <a:txBody>
                    <a:bodyPr/>
                    <a:lstStyle/>
                    <a:p>
                      <a:pPr algn="ctr"/>
                      <a:r>
                        <a:rPr lang="en-US" altLang="zh-CN" sz="1400"/>
                        <a:t>0.7371497</a:t>
                      </a:r>
                      <a:endParaRPr lang="zh-CN" altLang="en-US" sz="1400"/>
                    </a:p>
                  </a:txBody>
                  <a:tcPr/>
                </a:tc>
                <a:tc>
                  <a:txBody>
                    <a:bodyPr/>
                    <a:lstStyle/>
                    <a:p>
                      <a:pPr algn="ctr"/>
                      <a:r>
                        <a:rPr lang="en-US" altLang="zh-CN" sz="1400"/>
                        <a:t>0.6422764</a:t>
                      </a:r>
                      <a:endParaRPr lang="zh-CN" altLang="en-US" sz="1400"/>
                    </a:p>
                  </a:txBody>
                  <a:tcPr/>
                </a:tc>
                <a:extLst>
                  <a:ext uri="{0D108BD9-81ED-4DB2-BD59-A6C34878D82A}">
                    <a16:rowId xmlns:a16="http://schemas.microsoft.com/office/drawing/2014/main" val="1299189472"/>
                  </a:ext>
                </a:extLst>
              </a:tr>
              <a:tr h="336202">
                <a:tc>
                  <a:txBody>
                    <a:bodyPr/>
                    <a:lstStyle/>
                    <a:p>
                      <a:pPr algn="ctr"/>
                      <a:r>
                        <a:rPr lang="en-US" altLang="zh-CN" sz="1400"/>
                        <a:t>Dataset size used</a:t>
                      </a:r>
                      <a:endParaRPr lang="zh-CN" altLang="en-US" sz="1400"/>
                    </a:p>
                  </a:txBody>
                  <a:tcPr/>
                </a:tc>
                <a:tc>
                  <a:txBody>
                    <a:bodyPr/>
                    <a:lstStyle/>
                    <a:p>
                      <a:pPr algn="ctr"/>
                      <a:r>
                        <a:rPr lang="en-US" altLang="zh-CN" sz="1400"/>
                        <a:t>25836*2(down sampling)</a:t>
                      </a:r>
                      <a:endParaRPr lang="zh-CN" altLang="en-US" sz="1400"/>
                    </a:p>
                  </a:txBody>
                  <a:tcPr/>
                </a:tc>
                <a:tc>
                  <a:txBody>
                    <a:bodyPr/>
                    <a:lstStyle/>
                    <a:p>
                      <a:pPr algn="ctr"/>
                      <a:r>
                        <a:rPr lang="en-US" altLang="zh-CN" sz="1400"/>
                        <a:t>10000(random sample from down sampling set)</a:t>
                      </a:r>
                      <a:endParaRPr lang="zh-CN" altLang="en-US" sz="1400"/>
                    </a:p>
                  </a:txBody>
                  <a:tcPr/>
                </a:tc>
                <a:extLst>
                  <a:ext uri="{0D108BD9-81ED-4DB2-BD59-A6C34878D82A}">
                    <a16:rowId xmlns:a16="http://schemas.microsoft.com/office/drawing/2014/main" val="927426352"/>
                  </a:ext>
                </a:extLst>
              </a:tr>
            </a:tbl>
          </a:graphicData>
        </a:graphic>
      </p:graphicFrame>
      <p:sp>
        <p:nvSpPr>
          <p:cNvPr id="11" name="Rectangle 10">
            <a:extLst>
              <a:ext uri="{FF2B5EF4-FFF2-40B4-BE49-F238E27FC236}">
                <a16:creationId xmlns:a16="http://schemas.microsoft.com/office/drawing/2014/main" id="{D171CC62-DEEC-4072-B404-7C39B9E40446}"/>
              </a:ext>
            </a:extLst>
          </p:cNvPr>
          <p:cNvSpPr/>
          <p:nvPr/>
        </p:nvSpPr>
        <p:spPr>
          <a:xfrm>
            <a:off x="342396" y="990140"/>
            <a:ext cx="4899262" cy="61255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Logistic regression model</a:t>
            </a:r>
            <a:endParaRPr lang="zh-CN" altLang="en-US" b="1"/>
          </a:p>
        </p:txBody>
      </p:sp>
      <p:sp>
        <p:nvSpPr>
          <p:cNvPr id="14" name="Rectangle 13">
            <a:extLst>
              <a:ext uri="{FF2B5EF4-FFF2-40B4-BE49-F238E27FC236}">
                <a16:creationId xmlns:a16="http://schemas.microsoft.com/office/drawing/2014/main" id="{7A8BC6A5-7CA5-4FF1-86BC-1252AA84FC44}"/>
              </a:ext>
            </a:extLst>
          </p:cNvPr>
          <p:cNvSpPr/>
          <p:nvPr/>
        </p:nvSpPr>
        <p:spPr>
          <a:xfrm>
            <a:off x="6341328" y="1020015"/>
            <a:ext cx="4899262" cy="61255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K-nearest neighbors algorithm</a:t>
            </a:r>
            <a:endParaRPr lang="zh-CN" altLang="en-US" b="1"/>
          </a:p>
        </p:txBody>
      </p:sp>
      <p:pic>
        <p:nvPicPr>
          <p:cNvPr id="19" name="Picture 18">
            <a:extLst>
              <a:ext uri="{FF2B5EF4-FFF2-40B4-BE49-F238E27FC236}">
                <a16:creationId xmlns:a16="http://schemas.microsoft.com/office/drawing/2014/main" id="{7E702397-6EDB-45DB-9C55-F2133EB2A396}"/>
              </a:ext>
            </a:extLst>
          </p:cNvPr>
          <p:cNvPicPr>
            <a:picLocks noChangeAspect="1"/>
          </p:cNvPicPr>
          <p:nvPr/>
        </p:nvPicPr>
        <p:blipFill>
          <a:blip r:embed="rId3"/>
          <a:stretch>
            <a:fillRect/>
          </a:stretch>
        </p:blipFill>
        <p:spPr>
          <a:xfrm>
            <a:off x="1129137" y="1662451"/>
            <a:ext cx="3318576" cy="2959240"/>
          </a:xfrm>
          <a:prstGeom prst="rect">
            <a:avLst/>
          </a:prstGeom>
        </p:spPr>
      </p:pic>
      <p:pic>
        <p:nvPicPr>
          <p:cNvPr id="21" name="Picture 20">
            <a:extLst>
              <a:ext uri="{FF2B5EF4-FFF2-40B4-BE49-F238E27FC236}">
                <a16:creationId xmlns:a16="http://schemas.microsoft.com/office/drawing/2014/main" id="{813E5377-E8BE-4ED0-B90F-9D4D30956DCF}"/>
              </a:ext>
            </a:extLst>
          </p:cNvPr>
          <p:cNvPicPr>
            <a:picLocks noChangeAspect="1"/>
          </p:cNvPicPr>
          <p:nvPr/>
        </p:nvPicPr>
        <p:blipFill>
          <a:blip r:embed="rId4"/>
          <a:stretch>
            <a:fillRect/>
          </a:stretch>
        </p:blipFill>
        <p:spPr>
          <a:xfrm>
            <a:off x="6341328" y="1783263"/>
            <a:ext cx="4828111" cy="2838428"/>
          </a:xfrm>
          <a:prstGeom prst="rect">
            <a:avLst/>
          </a:prstGeom>
        </p:spPr>
      </p:pic>
    </p:spTree>
    <p:extLst>
      <p:ext uri="{BB962C8B-B14F-4D97-AF65-F5344CB8AC3E}">
        <p14:creationId xmlns:p14="http://schemas.microsoft.com/office/powerpoint/2010/main" val="1555234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5" name="文本框 4">
            <a:extLst>
              <a:ext uri="{FF2B5EF4-FFF2-40B4-BE49-F238E27FC236}">
                <a16:creationId xmlns:a16="http://schemas.microsoft.com/office/drawing/2014/main" id="{E8D2F3B2-96ED-487A-BCCD-54C4BC144478}"/>
              </a:ext>
            </a:extLst>
          </p:cNvPr>
          <p:cNvSpPr txBox="1"/>
          <p:nvPr/>
        </p:nvSpPr>
        <p:spPr>
          <a:xfrm>
            <a:off x="574714" y="317653"/>
            <a:ext cx="78202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t>Conclusion</a:t>
            </a:r>
            <a:r>
              <a:rPr lang="en-US" altLang="zh-CN" sz="4000" b="1">
                <a:latin typeface="Times New Roman"/>
                <a:cs typeface="Times New Roman"/>
              </a:rPr>
              <a:t> &amp; Recommendation</a:t>
            </a:r>
            <a:endParaRPr lang="zh-CN" sz="4000" b="1">
              <a:latin typeface="獅尾四季春SC-Black"/>
            </a:endParaRPr>
          </a:p>
        </p:txBody>
      </p:sp>
      <p:sp>
        <p:nvSpPr>
          <p:cNvPr id="7" name="文本框 6">
            <a:extLst>
              <a:ext uri="{FF2B5EF4-FFF2-40B4-BE49-F238E27FC236}">
                <a16:creationId xmlns:a16="http://schemas.microsoft.com/office/drawing/2014/main" id="{F2AD8AE0-B0C3-41C3-8D1D-6C1F75FD795F}"/>
              </a:ext>
            </a:extLst>
          </p:cNvPr>
          <p:cNvSpPr txBox="1"/>
          <p:nvPr/>
        </p:nvSpPr>
        <p:spPr>
          <a:xfrm>
            <a:off x="487409" y="1025539"/>
            <a:ext cx="8727612" cy="2585323"/>
          </a:xfrm>
          <a:prstGeom prst="rect">
            <a:avLst/>
          </a:prstGeom>
          <a:noFill/>
          <a:ln>
            <a:solidFill>
              <a:schemeClr val="bg2">
                <a:lumMod val="60000"/>
                <a:lumOff val="40000"/>
              </a:schemeClr>
            </a:solidFill>
            <a:prstDash val="sys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ltLang="zh-CN">
              <a:cs typeface="Times New Roman"/>
            </a:endParaRPr>
          </a:p>
          <a:p>
            <a:pPr marL="285750" indent="-285750">
              <a:buFont typeface="Arial"/>
              <a:buChar char="•"/>
            </a:pPr>
            <a:r>
              <a:rPr lang="en-US">
                <a:ea typeface="+mn-lt"/>
                <a:cs typeface="+mn-lt"/>
              </a:rPr>
              <a:t>There is a lag of the effect of PPP program on SMEs.</a:t>
            </a:r>
            <a:endParaRPr lang="en-US">
              <a:cs typeface="Times New Roman"/>
            </a:endParaRP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Banks do ensure the program carry on efficiently, but more banks or financial institutions involved will help the loan approvement to be fairer.</a:t>
            </a:r>
            <a:endParaRPr lang="en-US">
              <a:cs typeface="Times New Roman"/>
            </a:endParaRP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Business should be aware for following characteristics: amount applied, job retained, date applied, lender, </a:t>
            </a:r>
            <a:r>
              <a:rPr lang="en-US" altLang="zh-CN" err="1">
                <a:cs typeface="Times New Roman"/>
              </a:rPr>
              <a:t>hubzone</a:t>
            </a:r>
            <a:r>
              <a:rPr lang="en-US" altLang="zh-CN">
                <a:cs typeface="Times New Roman"/>
              </a:rPr>
              <a:t>, Low- and Moderate-Income Communities </a:t>
            </a:r>
          </a:p>
          <a:p>
            <a:pPr marL="285750" indent="-285750">
              <a:buFont typeface="Arial"/>
              <a:buChar char="•"/>
            </a:pPr>
            <a:endParaRPr lang="zh-CN" altLang="en-US">
              <a:cs typeface="Times New Roman"/>
            </a:endParaRPr>
          </a:p>
        </p:txBody>
      </p:sp>
      <p:sp>
        <p:nvSpPr>
          <p:cNvPr id="17" name="TextBox 16">
            <a:extLst>
              <a:ext uri="{FF2B5EF4-FFF2-40B4-BE49-F238E27FC236}">
                <a16:creationId xmlns:a16="http://schemas.microsoft.com/office/drawing/2014/main" id="{30FA8A9C-A1CD-4463-8867-B5F83F13941E}"/>
              </a:ext>
            </a:extLst>
          </p:cNvPr>
          <p:cNvSpPr txBox="1"/>
          <p:nvPr/>
        </p:nvSpPr>
        <p:spPr>
          <a:xfrm>
            <a:off x="4902048" y="4003725"/>
            <a:ext cx="2851663" cy="2304000"/>
          </a:xfrm>
          <a:prstGeom prst="rect">
            <a:avLst/>
          </a:prstGeom>
          <a:noFill/>
          <a:ln>
            <a:solidFill>
              <a:schemeClr val="bg2">
                <a:lumMod val="60000"/>
                <a:lumOff val="40000"/>
              </a:schemeClr>
            </a:solidFill>
            <a:prstDash val="sysDash"/>
          </a:ln>
        </p:spPr>
        <p:txBody>
          <a:bodyPr wrap="square" rtlCol="0">
            <a:spAutoFit/>
          </a:bodyPr>
          <a:lstStyle/>
          <a:p>
            <a:pPr marL="285750" indent="-285750">
              <a:buFont typeface="Arial"/>
              <a:buChar char="•"/>
            </a:pPr>
            <a:r>
              <a:rPr lang="en-US" altLang="zh-CN">
                <a:cs typeface="Times New Roman"/>
              </a:rPr>
              <a:t>Lenders </a:t>
            </a:r>
          </a:p>
          <a:p>
            <a:pPr marL="742950" lvl="1" indent="-285750">
              <a:buFont typeface="Arial"/>
              <a:buChar char="•"/>
            </a:pPr>
            <a:r>
              <a:rPr lang="en-US" altLang="zh-CN">
                <a:cs typeface="Times New Roman"/>
              </a:rPr>
              <a:t>Avoid(BSD Capital, LLC dba </a:t>
            </a:r>
            <a:r>
              <a:rPr lang="en-US" altLang="zh-CN" err="1">
                <a:cs typeface="Times New Roman"/>
              </a:rPr>
              <a:t>Lendistry</a:t>
            </a:r>
            <a:r>
              <a:rPr lang="en-US" altLang="zh-CN">
                <a:cs typeface="Times New Roman"/>
              </a:rPr>
              <a:t>, Texas National Bank), </a:t>
            </a:r>
          </a:p>
          <a:p>
            <a:pPr marL="742950" lvl="1" indent="-285750">
              <a:buFont typeface="Arial"/>
              <a:buChar char="•"/>
            </a:pPr>
            <a:r>
              <a:rPr lang="en-US" altLang="zh-CN">
                <a:cs typeface="Times New Roman"/>
              </a:rPr>
              <a:t>Prefer(Cross River Bank, Fountainhead SBF LLC)</a:t>
            </a:r>
          </a:p>
        </p:txBody>
      </p:sp>
      <p:sp>
        <p:nvSpPr>
          <p:cNvPr id="20" name="TextBox 19">
            <a:extLst>
              <a:ext uri="{FF2B5EF4-FFF2-40B4-BE49-F238E27FC236}">
                <a16:creationId xmlns:a16="http://schemas.microsoft.com/office/drawing/2014/main" id="{6F375E73-E06D-4517-99C4-B416910649C7}"/>
              </a:ext>
            </a:extLst>
          </p:cNvPr>
          <p:cNvSpPr txBox="1"/>
          <p:nvPr/>
        </p:nvSpPr>
        <p:spPr>
          <a:xfrm>
            <a:off x="8814881" y="4021377"/>
            <a:ext cx="2998433" cy="2340000"/>
          </a:xfrm>
          <a:prstGeom prst="rect">
            <a:avLst/>
          </a:prstGeom>
          <a:noFill/>
          <a:ln>
            <a:solidFill>
              <a:schemeClr val="bg2">
                <a:lumMod val="60000"/>
                <a:lumOff val="40000"/>
              </a:schemeClr>
            </a:solidFill>
            <a:prstDash val="sysDash"/>
          </a:ln>
        </p:spPr>
        <p:txBody>
          <a:bodyPr wrap="square">
            <a:spAutoFit/>
          </a:bodyPr>
          <a:lstStyle/>
          <a:p>
            <a:pPr marL="285750" indent="-285750">
              <a:buFont typeface="Arial"/>
              <a:buChar char="•"/>
            </a:pPr>
            <a:r>
              <a:rPr lang="en-US" altLang="zh-CN" err="1">
                <a:cs typeface="Times New Roman"/>
              </a:rPr>
              <a:t>Hubzone</a:t>
            </a:r>
            <a:r>
              <a:rPr lang="en-US" altLang="zh-CN">
                <a:cs typeface="Times New Roman"/>
              </a:rPr>
              <a:t> business is less likely to be removed</a:t>
            </a:r>
          </a:p>
          <a:p>
            <a:pPr marL="285750" indent="-285750">
              <a:buFont typeface="Arial"/>
              <a:buChar char="•"/>
            </a:pPr>
            <a:r>
              <a:rPr lang="en-US" altLang="zh-CN">
                <a:cs typeface="Times New Roman"/>
              </a:rPr>
              <a:t>Low- and Moderate-Income Communities is more likely to be removed</a:t>
            </a:r>
          </a:p>
        </p:txBody>
      </p:sp>
      <p:pic>
        <p:nvPicPr>
          <p:cNvPr id="21" name="Graphic 20" descr="Bank outline">
            <a:extLst>
              <a:ext uri="{FF2B5EF4-FFF2-40B4-BE49-F238E27FC236}">
                <a16:creationId xmlns:a16="http://schemas.microsoft.com/office/drawing/2014/main" id="{F8420696-80B0-440C-B36C-DBF7101CFE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44359" y="4734177"/>
            <a:ext cx="914400" cy="914400"/>
          </a:xfrm>
          <a:prstGeom prst="rect">
            <a:avLst/>
          </a:prstGeom>
        </p:spPr>
      </p:pic>
      <p:pic>
        <p:nvPicPr>
          <p:cNvPr id="24" name="Graphic 23" descr="Money envelope outline">
            <a:extLst>
              <a:ext uri="{FF2B5EF4-FFF2-40B4-BE49-F238E27FC236}">
                <a16:creationId xmlns:a16="http://schemas.microsoft.com/office/drawing/2014/main" id="{A44FBE7B-BE86-4061-B4C6-04761D5FD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7096" y="4698525"/>
            <a:ext cx="914400" cy="914400"/>
          </a:xfrm>
          <a:prstGeom prst="rect">
            <a:avLst/>
          </a:prstGeom>
        </p:spPr>
      </p:pic>
      <p:sp>
        <p:nvSpPr>
          <p:cNvPr id="25" name="TextBox 24">
            <a:extLst>
              <a:ext uri="{FF2B5EF4-FFF2-40B4-BE49-F238E27FC236}">
                <a16:creationId xmlns:a16="http://schemas.microsoft.com/office/drawing/2014/main" id="{5819A10B-C544-4042-A988-5CF54F311DBE}"/>
              </a:ext>
            </a:extLst>
          </p:cNvPr>
          <p:cNvSpPr txBox="1"/>
          <p:nvPr/>
        </p:nvSpPr>
        <p:spPr>
          <a:xfrm>
            <a:off x="1128944" y="4003725"/>
            <a:ext cx="2742030" cy="2031325"/>
          </a:xfrm>
          <a:prstGeom prst="rect">
            <a:avLst/>
          </a:prstGeom>
          <a:noFill/>
          <a:ln>
            <a:solidFill>
              <a:schemeClr val="bg2">
                <a:lumMod val="60000"/>
                <a:lumOff val="40000"/>
              </a:schemeClr>
            </a:solidFill>
            <a:prstDash val="sysDash"/>
          </a:ln>
        </p:spPr>
        <p:txBody>
          <a:bodyPr wrap="square" rtlCol="0">
            <a:spAutoFit/>
          </a:bodyPr>
          <a:lstStyle/>
          <a:p>
            <a:pPr marL="285750" indent="-285750">
              <a:buFont typeface="Arial"/>
              <a:buChar char="•"/>
            </a:pPr>
            <a:r>
              <a:rPr lang="en-US" altLang="zh-CN">
                <a:cs typeface="Times New Roman"/>
              </a:rPr>
              <a:t>Larger Amount </a:t>
            </a:r>
          </a:p>
          <a:p>
            <a:pPr marL="285750" indent="-285750">
              <a:buFont typeface="Arial"/>
              <a:buChar char="•"/>
            </a:pPr>
            <a:r>
              <a:rPr lang="en-US" altLang="zh-CN">
                <a:cs typeface="Times New Roman"/>
              </a:rPr>
              <a:t>More Job retained</a:t>
            </a:r>
          </a:p>
          <a:p>
            <a:pPr marL="285750" indent="-285750">
              <a:buFont typeface="Arial"/>
              <a:buChar char="•"/>
            </a:pPr>
            <a:r>
              <a:rPr lang="en-US" altLang="zh-CN">
                <a:cs typeface="Times New Roman"/>
              </a:rPr>
              <a:t>Closer approach to the fund release date by SBA. </a:t>
            </a:r>
          </a:p>
          <a:p>
            <a:pPr marL="285750" indent="-285750">
              <a:buFont typeface="Arial"/>
              <a:buChar char="•"/>
            </a:pPr>
            <a:r>
              <a:rPr lang="en-US" altLang="zh-CN">
                <a:cs typeface="Times New Roman"/>
              </a:rPr>
              <a:t>Less likely to be removed</a:t>
            </a:r>
          </a:p>
        </p:txBody>
      </p:sp>
      <p:sp>
        <p:nvSpPr>
          <p:cNvPr id="26" name="箭头: 上 48">
            <a:extLst>
              <a:ext uri="{FF2B5EF4-FFF2-40B4-BE49-F238E27FC236}">
                <a16:creationId xmlns:a16="http://schemas.microsoft.com/office/drawing/2014/main" id="{47F89E5A-1CA9-4A31-8496-82A1BF8CCD1A}"/>
              </a:ext>
            </a:extLst>
          </p:cNvPr>
          <p:cNvSpPr/>
          <p:nvPr/>
        </p:nvSpPr>
        <p:spPr>
          <a:xfrm>
            <a:off x="3152555" y="4088983"/>
            <a:ext cx="114049" cy="167073"/>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箭头: 上 48">
            <a:extLst>
              <a:ext uri="{FF2B5EF4-FFF2-40B4-BE49-F238E27FC236}">
                <a16:creationId xmlns:a16="http://schemas.microsoft.com/office/drawing/2014/main" id="{032A8341-6D7F-4F59-B723-235E6739CBB8}"/>
              </a:ext>
            </a:extLst>
          </p:cNvPr>
          <p:cNvSpPr/>
          <p:nvPr/>
        </p:nvSpPr>
        <p:spPr>
          <a:xfrm>
            <a:off x="3487777" y="4432545"/>
            <a:ext cx="114049" cy="167073"/>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31" name="Graphic 30" descr="Briefcase outline">
            <a:extLst>
              <a:ext uri="{FF2B5EF4-FFF2-40B4-BE49-F238E27FC236}">
                <a16:creationId xmlns:a16="http://schemas.microsoft.com/office/drawing/2014/main" id="{03BE5061-E99C-4581-8EB5-8AA10C309B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852" y="4734177"/>
            <a:ext cx="914400" cy="914400"/>
          </a:xfrm>
          <a:prstGeom prst="rect">
            <a:avLst/>
          </a:prstGeom>
        </p:spPr>
      </p:pic>
    </p:spTree>
    <p:extLst>
      <p:ext uri="{BB962C8B-B14F-4D97-AF65-F5344CB8AC3E}">
        <p14:creationId xmlns:p14="http://schemas.microsoft.com/office/powerpoint/2010/main" val="3297170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8" name="Google Shape;228;p36"/>
          <p:cNvSpPr txBox="1">
            <a:spLocks noGrp="1"/>
          </p:cNvSpPr>
          <p:nvPr>
            <p:ph type="ctrTitle"/>
          </p:nvPr>
        </p:nvSpPr>
        <p:spPr>
          <a:xfrm>
            <a:off x="849750" y="2358775"/>
            <a:ext cx="5436132" cy="1858163"/>
          </a:xfrm>
          <a:prstGeom prst="rect">
            <a:avLst/>
          </a:prstGeom>
        </p:spPr>
        <p:txBody>
          <a:bodyPr spcFirstLastPara="1" vert="horz" wrap="square" lIns="121900" tIns="121900" rIns="121900" bIns="121900" rtlCol="0" anchor="t" anchorCtr="0">
            <a:noAutofit/>
          </a:bodyPr>
          <a:lstStyle/>
          <a:p>
            <a:pPr>
              <a:lnSpc>
                <a:spcPct val="110000"/>
              </a:lnSpc>
            </a:pPr>
            <a:r>
              <a:rPr lang="en-US" altLang="zh-CN" b="1">
                <a:solidFill>
                  <a:schemeClr val="tx2">
                    <a:lumMod val="25000"/>
                  </a:schemeClr>
                </a:solidFill>
                <a:latin typeface="+mn-lt"/>
                <a:ea typeface="+mn-ea"/>
                <a:cs typeface="+mn-ea"/>
                <a:sym typeface="+mn-lt"/>
              </a:rPr>
              <a:t>THANKS!</a:t>
            </a:r>
            <a:endParaRPr b="0">
              <a:solidFill>
                <a:schemeClr val="accent6">
                  <a:lumMod val="75000"/>
                </a:schemeClr>
              </a:solidFill>
              <a:latin typeface="+mn-lt"/>
              <a:ea typeface="+mn-ea"/>
              <a:cs typeface="+mn-ea"/>
              <a:sym typeface="+mn-lt"/>
            </a:endParaRPr>
          </a:p>
        </p:txBody>
      </p:sp>
      <p:pic>
        <p:nvPicPr>
          <p:cNvPr id="2" name="Memories">
            <a:hlinkClick r:id="" action="ppaction://media"/>
            <a:extLst>
              <a:ext uri="{FF2B5EF4-FFF2-40B4-BE49-F238E27FC236}">
                <a16:creationId xmlns:a16="http://schemas.microsoft.com/office/drawing/2014/main" id="{3D0D9C47-A828-47E6-865F-BA18DB0131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14684" y="-1524704"/>
            <a:ext cx="601133" cy="601133"/>
          </a:xfrm>
          <a:prstGeom prst="rect">
            <a:avLst/>
          </a:prstGeom>
        </p:spPr>
      </p:pic>
      <p:sp>
        <p:nvSpPr>
          <p:cNvPr id="3" name="文本框 2">
            <a:extLst>
              <a:ext uri="{FF2B5EF4-FFF2-40B4-BE49-F238E27FC236}">
                <a16:creationId xmlns:a16="http://schemas.microsoft.com/office/drawing/2014/main" id="{82FBFEA3-E0DA-4878-A75F-E98A9ED6FBB2}"/>
              </a:ext>
            </a:extLst>
          </p:cNvPr>
          <p:cNvSpPr txBox="1"/>
          <p:nvPr/>
        </p:nvSpPr>
        <p:spPr>
          <a:xfrm>
            <a:off x="1093694" y="36127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cs typeface="Times New Roman"/>
              </a:rPr>
              <a:t>Mentor: Jeff Lang</a:t>
            </a:r>
          </a:p>
        </p:txBody>
      </p:sp>
      <p:pic>
        <p:nvPicPr>
          <p:cNvPr id="6" name="图片 5" descr="图片包含 工程绘图&#10;&#10;已自动生成说明">
            <a:extLst>
              <a:ext uri="{FF2B5EF4-FFF2-40B4-BE49-F238E27FC236}">
                <a16:creationId xmlns:a16="http://schemas.microsoft.com/office/drawing/2014/main" id="{FCE7B546-CA8D-4238-994F-E4B78FF2C7DA}"/>
              </a:ext>
            </a:extLst>
          </p:cNvPr>
          <p:cNvPicPr>
            <a:picLocks noChangeAspect="1"/>
          </p:cNvPicPr>
          <p:nvPr/>
        </p:nvPicPr>
        <p:blipFill>
          <a:blip r:embed="rId6"/>
          <a:stretch>
            <a:fillRect/>
          </a:stretch>
        </p:blipFill>
        <p:spPr>
          <a:xfrm>
            <a:off x="4742331" y="943949"/>
            <a:ext cx="7449669" cy="4988033"/>
          </a:xfrm>
          <a:prstGeom prst="rect">
            <a:avLst/>
          </a:prstGeom>
        </p:spPr>
      </p:pic>
    </p:spTree>
    <p:extLst>
      <p:ext uri="{BB962C8B-B14F-4D97-AF65-F5344CB8AC3E}">
        <p14:creationId xmlns:p14="http://schemas.microsoft.com/office/powerpoint/2010/main" val="891607238"/>
      </p:ext>
    </p:extLst>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8" name="图片 8" descr="文本&#10;&#10;已自动生成说明">
            <a:extLst>
              <a:ext uri="{FF2B5EF4-FFF2-40B4-BE49-F238E27FC236}">
                <a16:creationId xmlns:a16="http://schemas.microsoft.com/office/drawing/2014/main" id="{EBFD1CEA-46AE-452C-95FB-77CBE3BA7CA5}"/>
              </a:ext>
            </a:extLst>
          </p:cNvPr>
          <p:cNvPicPr>
            <a:picLocks noChangeAspect="1"/>
          </p:cNvPicPr>
          <p:nvPr/>
        </p:nvPicPr>
        <p:blipFill>
          <a:blip r:embed="rId3"/>
          <a:stretch>
            <a:fillRect/>
          </a:stretch>
        </p:blipFill>
        <p:spPr>
          <a:xfrm>
            <a:off x="0" y="-614082"/>
            <a:ext cx="12191999" cy="8059270"/>
          </a:xfrm>
          <a:prstGeom prst="rect">
            <a:avLst/>
          </a:prstGeom>
        </p:spPr>
      </p:pic>
      <p:sp>
        <p:nvSpPr>
          <p:cNvPr id="6" name="矩形 5">
            <a:extLst>
              <a:ext uri="{FF2B5EF4-FFF2-40B4-BE49-F238E27FC236}">
                <a16:creationId xmlns:a16="http://schemas.microsoft.com/office/drawing/2014/main" id="{6F9D3C14-D300-42FD-B107-3E5B33535790}"/>
              </a:ext>
            </a:extLst>
          </p:cNvPr>
          <p:cNvSpPr/>
          <p:nvPr/>
        </p:nvSpPr>
        <p:spPr>
          <a:xfrm>
            <a:off x="600636" y="318248"/>
            <a:ext cx="10856257" cy="5988421"/>
          </a:xfrm>
          <a:prstGeom prst="rect">
            <a:avLst/>
          </a:prstGeom>
          <a:solidFill>
            <a:srgbClr val="FCFCFC">
              <a:alpha val="8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8506ABC-11A7-4030-9423-EEA6F6981AB7}"/>
              </a:ext>
            </a:extLst>
          </p:cNvPr>
          <p:cNvSpPr txBox="1"/>
          <p:nvPr/>
        </p:nvSpPr>
        <p:spPr>
          <a:xfrm>
            <a:off x="574714" y="317653"/>
            <a:ext cx="66817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t>R</a:t>
            </a:r>
            <a:r>
              <a:rPr lang="zh-CN" sz="4000" b="1"/>
              <a:t>e</a:t>
            </a:r>
            <a:r>
              <a:rPr lang="en-US" altLang="zh-CN" sz="4000" b="1">
                <a:latin typeface="Times New Roman"/>
                <a:cs typeface="Times New Roman"/>
              </a:rPr>
              <a:t>ference</a:t>
            </a:r>
            <a:r>
              <a:rPr lang="zh-CN" sz="4000" b="1">
                <a:latin typeface="+mn-ea"/>
              </a:rPr>
              <a:t>​</a:t>
            </a:r>
            <a:endParaRPr lang="zh-CN" altLang="en-US" sz="4000" b="1"/>
          </a:p>
        </p:txBody>
      </p:sp>
      <p:sp>
        <p:nvSpPr>
          <p:cNvPr id="2" name="文本框 1">
            <a:extLst>
              <a:ext uri="{FF2B5EF4-FFF2-40B4-BE49-F238E27FC236}">
                <a16:creationId xmlns:a16="http://schemas.microsoft.com/office/drawing/2014/main" id="{9F20A70C-160B-4452-88BD-748068556A63}"/>
              </a:ext>
            </a:extLst>
          </p:cNvPr>
          <p:cNvSpPr txBox="1"/>
          <p:nvPr/>
        </p:nvSpPr>
        <p:spPr>
          <a:xfrm>
            <a:off x="672353" y="1595718"/>
            <a:ext cx="966395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000000"/>
                </a:solidFill>
                <a:ea typeface="+mn-lt"/>
                <a:cs typeface="+mn-lt"/>
              </a:rPr>
              <a:t>Bartik, </a:t>
            </a:r>
            <a:r>
              <a:rPr lang="en-US" err="1">
                <a:solidFill>
                  <a:srgbClr val="000000"/>
                </a:solidFill>
                <a:ea typeface="+mn-lt"/>
                <a:cs typeface="+mn-lt"/>
              </a:rPr>
              <a:t>AlexanderW</a:t>
            </a:r>
            <a:r>
              <a:rPr lang="en-US">
                <a:solidFill>
                  <a:srgbClr val="000000"/>
                </a:solidFill>
                <a:ea typeface="+mn-lt"/>
                <a:cs typeface="+mn-lt"/>
              </a:rPr>
              <a:t>., Zoe B. Cullen, Edward L. Glaeser, Michael Luca, Christopher T. Stanton, and Adi </a:t>
            </a:r>
            <a:r>
              <a:rPr lang="en-US" err="1">
                <a:solidFill>
                  <a:srgbClr val="000000"/>
                </a:solidFill>
                <a:ea typeface="+mn-lt"/>
                <a:cs typeface="+mn-lt"/>
              </a:rPr>
              <a:t>Sunderam</a:t>
            </a:r>
            <a:r>
              <a:rPr lang="en-US">
                <a:solidFill>
                  <a:srgbClr val="000000"/>
                </a:solidFill>
                <a:ea typeface="+mn-lt"/>
                <a:cs typeface="+mn-lt"/>
              </a:rPr>
              <a:t>. 2020. “The Targeting and Impact of Paycheck Protection Program Loans to Small Businesses.” NBER Working Paper No. 27623.</a:t>
            </a:r>
          </a:p>
          <a:p>
            <a:pPr marL="285750" indent="-285750">
              <a:buFont typeface="Arial"/>
              <a:buChar char="•"/>
            </a:pPr>
            <a:endParaRPr lang="en-US">
              <a:solidFill>
                <a:srgbClr val="000000"/>
              </a:solidFill>
              <a:ea typeface="+mn-lt"/>
              <a:cs typeface="+mn-lt"/>
            </a:endParaRPr>
          </a:p>
          <a:p>
            <a:pPr marL="285750" indent="-285750">
              <a:buFont typeface="Arial"/>
              <a:buChar char="•"/>
            </a:pPr>
            <a:r>
              <a:rPr lang="en-US">
                <a:solidFill>
                  <a:srgbClr val="000000"/>
                </a:solidFill>
                <a:ea typeface="+mn-lt"/>
                <a:cs typeface="+mn-lt"/>
              </a:rPr>
              <a:t>Rachel Atkins, Lisa Cook, Robert Seamans. 2021. “Discrimination in lending? Evidence from the Paycheck Protection Program.” Small Bus Econ (2022) 58:843–865.</a:t>
            </a:r>
          </a:p>
          <a:p>
            <a:pPr marL="285750" indent="-285750">
              <a:buFont typeface="Arial"/>
              <a:buChar char="•"/>
            </a:pPr>
            <a:endParaRPr lang="en-US">
              <a:solidFill>
                <a:srgbClr val="000000"/>
              </a:solidFill>
              <a:cs typeface="Times New Roman" panose="020F0502020204030204"/>
            </a:endParaRPr>
          </a:p>
          <a:p>
            <a:pPr marL="285750" indent="-285750">
              <a:buFont typeface="Arial,Sans-Serif"/>
              <a:buChar char="•"/>
            </a:pPr>
            <a:r>
              <a:rPr lang="en-US">
                <a:solidFill>
                  <a:srgbClr val="000000"/>
                </a:solidFill>
                <a:ea typeface="+mn-lt"/>
                <a:cs typeface="+mn-lt"/>
              </a:rPr>
              <a:t>João Granja, Christos Makridis, Constantine </a:t>
            </a:r>
            <a:r>
              <a:rPr lang="en-US" err="1">
                <a:solidFill>
                  <a:srgbClr val="000000"/>
                </a:solidFill>
                <a:ea typeface="+mn-lt"/>
                <a:cs typeface="+mn-lt"/>
              </a:rPr>
              <a:t>Yannelis</a:t>
            </a:r>
            <a:r>
              <a:rPr lang="en-US">
                <a:solidFill>
                  <a:srgbClr val="000000"/>
                </a:solidFill>
                <a:ea typeface="+mn-lt"/>
                <a:cs typeface="+mn-lt"/>
              </a:rPr>
              <a:t>, Eric </a:t>
            </a:r>
            <a:r>
              <a:rPr lang="en-US" err="1">
                <a:solidFill>
                  <a:srgbClr val="000000"/>
                </a:solidFill>
                <a:ea typeface="+mn-lt"/>
                <a:cs typeface="+mn-lt"/>
              </a:rPr>
              <a:t>ZwickDID</a:t>
            </a:r>
            <a:r>
              <a:rPr lang="en-US">
                <a:solidFill>
                  <a:srgbClr val="000000"/>
                </a:solidFill>
                <a:ea typeface="+mn-lt"/>
                <a:cs typeface="+mn-lt"/>
              </a:rPr>
              <a:t>. 2020. “The Paycheck Protection Program Hit the Target?” NBER Working Paper 27095.</a:t>
            </a:r>
          </a:p>
          <a:p>
            <a:pPr marL="285750" indent="-285750">
              <a:buFont typeface="Arial,Sans-Serif"/>
              <a:buChar char="•"/>
            </a:pPr>
            <a:endParaRPr lang="en-US">
              <a:solidFill>
                <a:srgbClr val="000000"/>
              </a:solidFill>
              <a:ea typeface="+mn-lt"/>
              <a:cs typeface="+mn-lt"/>
            </a:endParaRPr>
          </a:p>
          <a:p>
            <a:pPr marL="285750" indent="-285750">
              <a:buFont typeface="Arial,Sans-Serif"/>
              <a:buChar char="•"/>
            </a:pPr>
            <a:r>
              <a:rPr lang="en-US">
                <a:solidFill>
                  <a:srgbClr val="000000"/>
                </a:solidFill>
                <a:ea typeface="+mn-lt"/>
                <a:cs typeface="+mn-lt"/>
              </a:rPr>
              <a:t>R. Glenn Hubbard, Michael R. Strain. 2020. “Has the Paycheck Protection Program Succeeded?” NBER Working Paper No. 28032.</a:t>
            </a:r>
            <a:endParaRPr lang="en-US">
              <a:solidFill>
                <a:srgbClr val="000000"/>
              </a:solidFill>
              <a:cs typeface="Times New Roman" panose="020F0502020204030204"/>
            </a:endParaRPr>
          </a:p>
          <a:p>
            <a:pPr>
              <a:buFont typeface="Arial"/>
              <a:buChar char="•"/>
            </a:pPr>
            <a:endParaRPr lang="en-US">
              <a:solidFill>
                <a:srgbClr val="000000"/>
              </a:solidFill>
              <a:cs typeface="Times New Roman" panose="020F0502020204030204"/>
            </a:endParaRPr>
          </a:p>
          <a:p>
            <a:pPr marL="285750" indent="-285750">
              <a:buFont typeface="Arial"/>
              <a:buChar char="•"/>
            </a:pPr>
            <a:endParaRPr lang="en-US">
              <a:solidFill>
                <a:srgbClr val="000000"/>
              </a:solidFill>
              <a:cs typeface="Times New Roman"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B8DD0B-D4CB-4911-806F-EB3F5F3E04E2}"/>
              </a:ext>
            </a:extLst>
          </p:cNvPr>
          <p:cNvSpPr>
            <a:spLocks noGrp="1"/>
          </p:cNvSpPr>
          <p:nvPr>
            <p:ph type="title"/>
          </p:nvPr>
        </p:nvSpPr>
        <p:spPr>
          <a:xfrm>
            <a:off x="960000" y="720000"/>
            <a:ext cx="8034710" cy="802800"/>
          </a:xfrm>
        </p:spPr>
        <p:txBody>
          <a:bodyPr/>
          <a:lstStyle/>
          <a:p>
            <a:r>
              <a:rPr lang="en-US" altLang="zh-CN"/>
              <a:t>Appendix 1: logistic model</a:t>
            </a:r>
            <a:endParaRPr lang="zh-CN" altLang="en-US"/>
          </a:p>
        </p:txBody>
      </p:sp>
      <p:pic>
        <p:nvPicPr>
          <p:cNvPr id="7" name="Picture 6">
            <a:extLst>
              <a:ext uri="{FF2B5EF4-FFF2-40B4-BE49-F238E27FC236}">
                <a16:creationId xmlns:a16="http://schemas.microsoft.com/office/drawing/2014/main" id="{0608857B-554A-454D-BDFC-BACCD76FA651}"/>
              </a:ext>
            </a:extLst>
          </p:cNvPr>
          <p:cNvPicPr>
            <a:picLocks noChangeAspect="1"/>
          </p:cNvPicPr>
          <p:nvPr/>
        </p:nvPicPr>
        <p:blipFill>
          <a:blip r:embed="rId2"/>
          <a:stretch>
            <a:fillRect/>
          </a:stretch>
        </p:blipFill>
        <p:spPr>
          <a:xfrm>
            <a:off x="765951" y="1828513"/>
            <a:ext cx="8849960" cy="4115374"/>
          </a:xfrm>
          <a:prstGeom prst="rect">
            <a:avLst/>
          </a:prstGeom>
        </p:spPr>
      </p:pic>
    </p:spTree>
    <p:extLst>
      <p:ext uri="{BB962C8B-B14F-4D97-AF65-F5344CB8AC3E}">
        <p14:creationId xmlns:p14="http://schemas.microsoft.com/office/powerpoint/2010/main" val="3353728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7DD3648E-FBCA-4C12-9B22-6CB1378B3EAD}"/>
              </a:ext>
            </a:extLst>
          </p:cNvPr>
          <p:cNvCxnSpPr/>
          <p:nvPr/>
        </p:nvCxnSpPr>
        <p:spPr>
          <a:xfrm flipV="1">
            <a:off x="1645187" y="3293125"/>
            <a:ext cx="8464624" cy="18360"/>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8CB0B11A-189A-4E27-8FCC-95306F8FCB55}"/>
              </a:ext>
            </a:extLst>
          </p:cNvPr>
          <p:cNvSpPr/>
          <p:nvPr/>
        </p:nvSpPr>
        <p:spPr>
          <a:xfrm>
            <a:off x="1540181" y="3114675"/>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 name="椭圆 4">
            <a:extLst>
              <a:ext uri="{FF2B5EF4-FFF2-40B4-BE49-F238E27FC236}">
                <a16:creationId xmlns:a16="http://schemas.microsoft.com/office/drawing/2014/main" id="{85E34CF9-4477-4C00-9DD7-B227FC39CA32}"/>
              </a:ext>
            </a:extLst>
          </p:cNvPr>
          <p:cNvSpPr/>
          <p:nvPr/>
        </p:nvSpPr>
        <p:spPr>
          <a:xfrm>
            <a:off x="3670108" y="3114674"/>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 name="椭圆 5">
            <a:extLst>
              <a:ext uri="{FF2B5EF4-FFF2-40B4-BE49-F238E27FC236}">
                <a16:creationId xmlns:a16="http://schemas.microsoft.com/office/drawing/2014/main" id="{24F9F32E-6FFC-4475-B126-0292A2165941}"/>
              </a:ext>
            </a:extLst>
          </p:cNvPr>
          <p:cNvSpPr/>
          <p:nvPr/>
        </p:nvSpPr>
        <p:spPr>
          <a:xfrm>
            <a:off x="5533795" y="3114675"/>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 name="椭圆 7">
            <a:extLst>
              <a:ext uri="{FF2B5EF4-FFF2-40B4-BE49-F238E27FC236}">
                <a16:creationId xmlns:a16="http://schemas.microsoft.com/office/drawing/2014/main" id="{2F7A8A61-1156-4248-89DE-04C11723348E}"/>
              </a:ext>
            </a:extLst>
          </p:cNvPr>
          <p:cNvSpPr/>
          <p:nvPr/>
        </p:nvSpPr>
        <p:spPr>
          <a:xfrm>
            <a:off x="7663722" y="3114674"/>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椭圆 8">
            <a:extLst>
              <a:ext uri="{FF2B5EF4-FFF2-40B4-BE49-F238E27FC236}">
                <a16:creationId xmlns:a16="http://schemas.microsoft.com/office/drawing/2014/main" id="{3ADA7148-4910-45D6-AA2A-CC3EC01864F5}"/>
              </a:ext>
            </a:extLst>
          </p:cNvPr>
          <p:cNvSpPr/>
          <p:nvPr/>
        </p:nvSpPr>
        <p:spPr>
          <a:xfrm>
            <a:off x="9793651" y="3114675"/>
            <a:ext cx="376410" cy="3672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2" name="文本框 11">
            <a:extLst>
              <a:ext uri="{FF2B5EF4-FFF2-40B4-BE49-F238E27FC236}">
                <a16:creationId xmlns:a16="http://schemas.microsoft.com/office/drawing/2014/main" id="{388D20DA-5F7B-45E6-8A5F-A53064544C3E}"/>
              </a:ext>
            </a:extLst>
          </p:cNvPr>
          <p:cNvSpPr txBox="1"/>
          <p:nvPr/>
        </p:nvSpPr>
        <p:spPr>
          <a:xfrm>
            <a:off x="574714" y="317653"/>
            <a:ext cx="66817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latin typeface="+mj-lt"/>
                <a:cs typeface="Times New Roman"/>
              </a:rPr>
              <a:t>Data Analytic Progress</a:t>
            </a:r>
            <a:r>
              <a:rPr lang="zh-CN" sz="4000" b="1">
                <a:latin typeface="+mj-lt"/>
                <a:cs typeface="Times New Roman"/>
              </a:rPr>
              <a:t>​</a:t>
            </a:r>
            <a:endParaRPr lang="zh-CN" altLang="en-US" sz="4000" b="1">
              <a:latin typeface="+mj-lt"/>
              <a:cs typeface="Times New Roman"/>
            </a:endParaRPr>
          </a:p>
        </p:txBody>
      </p:sp>
      <p:sp>
        <p:nvSpPr>
          <p:cNvPr id="13" name="文本框 12">
            <a:extLst>
              <a:ext uri="{FF2B5EF4-FFF2-40B4-BE49-F238E27FC236}">
                <a16:creationId xmlns:a16="http://schemas.microsoft.com/office/drawing/2014/main" id="{576C78A8-FE1D-4243-8316-F478BC30F960}"/>
              </a:ext>
            </a:extLst>
          </p:cNvPr>
          <p:cNvSpPr txBox="1"/>
          <p:nvPr/>
        </p:nvSpPr>
        <p:spPr>
          <a:xfrm>
            <a:off x="1147676" y="2383977"/>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Background</a:t>
            </a:r>
          </a:p>
          <a:p>
            <a:r>
              <a:rPr lang="zh-CN" altLang="en-US">
                <a:latin typeface="+mj-lt"/>
              </a:rPr>
              <a:t>Research</a:t>
            </a:r>
            <a:endParaRPr lang="zh-CN" altLang="en-US">
              <a:latin typeface="+mj-lt"/>
              <a:ea typeface="+mn-ea"/>
            </a:endParaRPr>
          </a:p>
        </p:txBody>
      </p:sp>
      <p:sp>
        <p:nvSpPr>
          <p:cNvPr id="16" name="文本框 15">
            <a:extLst>
              <a:ext uri="{FF2B5EF4-FFF2-40B4-BE49-F238E27FC236}">
                <a16:creationId xmlns:a16="http://schemas.microsoft.com/office/drawing/2014/main" id="{80631D08-2650-4E86-B8FC-3114772B0C63}"/>
              </a:ext>
            </a:extLst>
          </p:cNvPr>
          <p:cNvSpPr txBox="1"/>
          <p:nvPr/>
        </p:nvSpPr>
        <p:spPr>
          <a:xfrm>
            <a:off x="3048215" y="365943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Data preparation</a:t>
            </a:r>
            <a:endParaRPr lang="zh-CN">
              <a:latin typeface="+mj-lt"/>
            </a:endParaRPr>
          </a:p>
        </p:txBody>
      </p:sp>
      <p:sp>
        <p:nvSpPr>
          <p:cNvPr id="17" name="文本框 16">
            <a:extLst>
              <a:ext uri="{FF2B5EF4-FFF2-40B4-BE49-F238E27FC236}">
                <a16:creationId xmlns:a16="http://schemas.microsoft.com/office/drawing/2014/main" id="{A7891A57-2B8A-4FC3-BE82-E78A955F16F0}"/>
              </a:ext>
            </a:extLst>
          </p:cNvPr>
          <p:cNvSpPr txBox="1"/>
          <p:nvPr/>
        </p:nvSpPr>
        <p:spPr>
          <a:xfrm>
            <a:off x="5115455" y="2499962"/>
            <a:ext cx="1351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Visulization</a:t>
            </a:r>
            <a:endParaRPr lang="zh-CN">
              <a:latin typeface="+mj-lt"/>
            </a:endParaRPr>
          </a:p>
        </p:txBody>
      </p:sp>
      <p:sp>
        <p:nvSpPr>
          <p:cNvPr id="18" name="文本框 17">
            <a:extLst>
              <a:ext uri="{FF2B5EF4-FFF2-40B4-BE49-F238E27FC236}">
                <a16:creationId xmlns:a16="http://schemas.microsoft.com/office/drawing/2014/main" id="{3CDEF8B8-BE17-47DC-A25E-7B7AB9402C92}"/>
              </a:ext>
            </a:extLst>
          </p:cNvPr>
          <p:cNvSpPr txBox="1"/>
          <p:nvPr/>
        </p:nvSpPr>
        <p:spPr>
          <a:xfrm>
            <a:off x="7206307" y="3653579"/>
            <a:ext cx="12406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Modeling</a:t>
            </a:r>
            <a:endParaRPr lang="zh-CN">
              <a:latin typeface="+mj-lt"/>
            </a:endParaRPr>
          </a:p>
        </p:txBody>
      </p:sp>
      <p:sp>
        <p:nvSpPr>
          <p:cNvPr id="19" name="文本框 18">
            <a:extLst>
              <a:ext uri="{FF2B5EF4-FFF2-40B4-BE49-F238E27FC236}">
                <a16:creationId xmlns:a16="http://schemas.microsoft.com/office/drawing/2014/main" id="{472397F3-36EB-4CEA-9F16-B3C8FBBFE39F}"/>
              </a:ext>
            </a:extLst>
          </p:cNvPr>
          <p:cNvSpPr txBox="1"/>
          <p:nvPr/>
        </p:nvSpPr>
        <p:spPr>
          <a:xfrm>
            <a:off x="9323334" y="2445472"/>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j-lt"/>
              </a:rPr>
              <a:t>Conclusion &amp; Recommendation</a:t>
            </a:r>
          </a:p>
        </p:txBody>
      </p:sp>
      <p:pic>
        <p:nvPicPr>
          <p:cNvPr id="21" name="Graphic 20" descr="Bar chart outline">
            <a:extLst>
              <a:ext uri="{FF2B5EF4-FFF2-40B4-BE49-F238E27FC236}">
                <a16:creationId xmlns:a16="http://schemas.microsoft.com/office/drawing/2014/main" id="{5F95EC28-2438-46E6-BEC9-001CB304DA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269" y="1502426"/>
            <a:ext cx="914400" cy="914400"/>
          </a:xfrm>
          <a:prstGeom prst="rect">
            <a:avLst/>
          </a:prstGeom>
        </p:spPr>
      </p:pic>
      <p:pic>
        <p:nvPicPr>
          <p:cNvPr id="23" name="Graphic 22" descr="Architecture outline">
            <a:extLst>
              <a:ext uri="{FF2B5EF4-FFF2-40B4-BE49-F238E27FC236}">
                <a16:creationId xmlns:a16="http://schemas.microsoft.com/office/drawing/2014/main" id="{149E48FA-3ADB-43F5-822C-B8446E74DC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9448" y="3984888"/>
            <a:ext cx="914400" cy="914400"/>
          </a:xfrm>
          <a:prstGeom prst="rect">
            <a:avLst/>
          </a:prstGeom>
        </p:spPr>
      </p:pic>
      <p:pic>
        <p:nvPicPr>
          <p:cNvPr id="25" name="Graphic 24" descr="Table outline">
            <a:extLst>
              <a:ext uri="{FF2B5EF4-FFF2-40B4-BE49-F238E27FC236}">
                <a16:creationId xmlns:a16="http://schemas.microsoft.com/office/drawing/2014/main" id="{D509F099-5701-40A1-A673-793F755809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58378" y="3919515"/>
            <a:ext cx="914400" cy="914400"/>
          </a:xfrm>
          <a:prstGeom prst="rect">
            <a:avLst/>
          </a:prstGeom>
        </p:spPr>
      </p:pic>
      <p:pic>
        <p:nvPicPr>
          <p:cNvPr id="27" name="Graphic 26" descr="Research outline">
            <a:extLst>
              <a:ext uri="{FF2B5EF4-FFF2-40B4-BE49-F238E27FC236}">
                <a16:creationId xmlns:a16="http://schemas.microsoft.com/office/drawing/2014/main" id="{64744C47-2A21-43F3-BE8B-7EA433DFB0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68029" y="1468319"/>
            <a:ext cx="914400" cy="914400"/>
          </a:xfrm>
          <a:prstGeom prst="rect">
            <a:avLst/>
          </a:prstGeom>
        </p:spPr>
      </p:pic>
      <p:pic>
        <p:nvPicPr>
          <p:cNvPr id="29" name="Graphic 28" descr="Checklist outline">
            <a:extLst>
              <a:ext uri="{FF2B5EF4-FFF2-40B4-BE49-F238E27FC236}">
                <a16:creationId xmlns:a16="http://schemas.microsoft.com/office/drawing/2014/main" id="{D2661FAA-9BF4-4299-A75B-40CF8CA492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12861" y="1500576"/>
            <a:ext cx="914400" cy="914400"/>
          </a:xfrm>
          <a:prstGeom prst="rect">
            <a:avLst/>
          </a:prstGeom>
        </p:spPr>
      </p:pic>
      <p:sp>
        <p:nvSpPr>
          <p:cNvPr id="30" name="Rectangle 29">
            <a:extLst>
              <a:ext uri="{FF2B5EF4-FFF2-40B4-BE49-F238E27FC236}">
                <a16:creationId xmlns:a16="http://schemas.microsoft.com/office/drawing/2014/main" id="{779CA7B9-6A93-4003-9815-1972A58AE4FA}"/>
              </a:ext>
            </a:extLst>
          </p:cNvPr>
          <p:cNvSpPr/>
          <p:nvPr/>
        </p:nvSpPr>
        <p:spPr>
          <a:xfrm>
            <a:off x="992236" y="1468320"/>
            <a:ext cx="1509268" cy="1553956"/>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1" name="Rectangle 30">
            <a:extLst>
              <a:ext uri="{FF2B5EF4-FFF2-40B4-BE49-F238E27FC236}">
                <a16:creationId xmlns:a16="http://schemas.microsoft.com/office/drawing/2014/main" id="{146F7E21-1F6E-4BE5-A7A7-072E33452944}"/>
              </a:ext>
            </a:extLst>
          </p:cNvPr>
          <p:cNvSpPr/>
          <p:nvPr/>
        </p:nvSpPr>
        <p:spPr>
          <a:xfrm>
            <a:off x="3103679" y="3489935"/>
            <a:ext cx="1610364" cy="1573170"/>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2" name="Rectangle 31">
            <a:extLst>
              <a:ext uri="{FF2B5EF4-FFF2-40B4-BE49-F238E27FC236}">
                <a16:creationId xmlns:a16="http://schemas.microsoft.com/office/drawing/2014/main" id="{70449754-FF0D-44A4-87AD-F792A2D8973B}"/>
              </a:ext>
            </a:extLst>
          </p:cNvPr>
          <p:cNvSpPr/>
          <p:nvPr/>
        </p:nvSpPr>
        <p:spPr>
          <a:xfrm>
            <a:off x="4958952" y="1437457"/>
            <a:ext cx="1610364" cy="1573170"/>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3" name="Rectangle 32">
            <a:extLst>
              <a:ext uri="{FF2B5EF4-FFF2-40B4-BE49-F238E27FC236}">
                <a16:creationId xmlns:a16="http://schemas.microsoft.com/office/drawing/2014/main" id="{7C8CD7C6-F425-4EFD-84F4-087E7D1EB98D}"/>
              </a:ext>
            </a:extLst>
          </p:cNvPr>
          <p:cNvSpPr/>
          <p:nvPr/>
        </p:nvSpPr>
        <p:spPr>
          <a:xfrm>
            <a:off x="7021466" y="3579573"/>
            <a:ext cx="1610364" cy="1573170"/>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34" name="Rectangle 33">
            <a:extLst>
              <a:ext uri="{FF2B5EF4-FFF2-40B4-BE49-F238E27FC236}">
                <a16:creationId xmlns:a16="http://schemas.microsoft.com/office/drawing/2014/main" id="{E7833BEE-30AD-49B7-9158-7ACD532EA35E}"/>
              </a:ext>
            </a:extLst>
          </p:cNvPr>
          <p:cNvSpPr/>
          <p:nvPr/>
        </p:nvSpPr>
        <p:spPr>
          <a:xfrm>
            <a:off x="9213606" y="1403277"/>
            <a:ext cx="1830717" cy="1719022"/>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Tree>
    <p:extLst>
      <p:ext uri="{BB962C8B-B14F-4D97-AF65-F5344CB8AC3E}">
        <p14:creationId xmlns:p14="http://schemas.microsoft.com/office/powerpoint/2010/main" val="1437096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2C985-DC60-42D1-8700-5A626A884EC4}"/>
              </a:ext>
            </a:extLst>
          </p:cNvPr>
          <p:cNvPicPr>
            <a:picLocks noChangeAspect="1"/>
          </p:cNvPicPr>
          <p:nvPr/>
        </p:nvPicPr>
        <p:blipFill>
          <a:blip r:embed="rId2"/>
          <a:stretch>
            <a:fillRect/>
          </a:stretch>
        </p:blipFill>
        <p:spPr>
          <a:xfrm>
            <a:off x="740365" y="2023700"/>
            <a:ext cx="8545118" cy="3858163"/>
          </a:xfrm>
          <a:prstGeom prst="rect">
            <a:avLst/>
          </a:prstGeom>
        </p:spPr>
      </p:pic>
      <p:sp>
        <p:nvSpPr>
          <p:cNvPr id="5" name="Title 4">
            <a:extLst>
              <a:ext uri="{FF2B5EF4-FFF2-40B4-BE49-F238E27FC236}">
                <a16:creationId xmlns:a16="http://schemas.microsoft.com/office/drawing/2014/main" id="{DB4947BD-0E0C-459E-8B29-DA86C25745A4}"/>
              </a:ext>
            </a:extLst>
          </p:cNvPr>
          <p:cNvSpPr>
            <a:spLocks noGrp="1"/>
          </p:cNvSpPr>
          <p:nvPr>
            <p:ph type="title"/>
          </p:nvPr>
        </p:nvSpPr>
        <p:spPr>
          <a:xfrm>
            <a:off x="960438" y="720725"/>
            <a:ext cx="7926110" cy="801688"/>
          </a:xfrm>
        </p:spPr>
        <p:txBody>
          <a:bodyPr/>
          <a:lstStyle/>
          <a:p>
            <a:r>
              <a:rPr lang="en-US" altLang="zh-CN"/>
              <a:t>Appendix 1: logistic model</a:t>
            </a:r>
            <a:endParaRPr lang="zh-CN" altLang="en-US"/>
          </a:p>
        </p:txBody>
      </p:sp>
      <p:sp>
        <p:nvSpPr>
          <p:cNvPr id="6" name="TextBox 5">
            <a:extLst>
              <a:ext uri="{FF2B5EF4-FFF2-40B4-BE49-F238E27FC236}">
                <a16:creationId xmlns:a16="http://schemas.microsoft.com/office/drawing/2014/main" id="{BF230A46-11DB-4C1F-9437-34CE8E950D50}"/>
              </a:ext>
            </a:extLst>
          </p:cNvPr>
          <p:cNvSpPr txBox="1"/>
          <p:nvPr/>
        </p:nvSpPr>
        <p:spPr>
          <a:xfrm>
            <a:off x="1091953" y="6072326"/>
            <a:ext cx="10111666" cy="369332"/>
          </a:xfrm>
          <a:prstGeom prst="rect">
            <a:avLst/>
          </a:prstGeom>
          <a:noFill/>
        </p:spPr>
        <p:txBody>
          <a:bodyPr wrap="square" rtlCol="0">
            <a:spAutoFit/>
          </a:bodyPr>
          <a:lstStyle/>
          <a:p>
            <a:pPr algn="l"/>
            <a:r>
              <a:rPr lang="en-CA" altLang="zh-CN">
                <a:latin typeface="+mn-ea"/>
                <a:ea typeface="+mn-ea"/>
              </a:rPr>
              <a:t>For full model please check </a:t>
            </a:r>
            <a:r>
              <a:rPr lang="en-CA" altLang="zh-CN" err="1">
                <a:latin typeface="+mn-ea"/>
                <a:ea typeface="+mn-ea"/>
              </a:rPr>
              <a:t>github</a:t>
            </a:r>
            <a:r>
              <a:rPr lang="en-CA" altLang="zh-CN">
                <a:latin typeface="+mn-ea"/>
                <a:ea typeface="+mn-ea"/>
              </a:rPr>
              <a:t> </a:t>
            </a:r>
            <a:r>
              <a:rPr lang="en-CA" altLang="zh-CN" err="1">
                <a:latin typeface="+mn-ea"/>
                <a:ea typeface="+mn-ea"/>
              </a:rPr>
              <a:t>code:https</a:t>
            </a:r>
            <a:r>
              <a:rPr lang="en-CA" altLang="zh-CN">
                <a:latin typeface="+mn-ea"/>
                <a:ea typeface="+mn-ea"/>
              </a:rPr>
              <a:t>://github.com/</a:t>
            </a:r>
            <a:r>
              <a:rPr lang="en-CA" altLang="zh-CN" err="1">
                <a:latin typeface="+mn-ea"/>
                <a:ea typeface="+mn-ea"/>
              </a:rPr>
              <a:t>amatate</a:t>
            </a:r>
            <a:r>
              <a:rPr lang="en-CA" altLang="zh-CN">
                <a:latin typeface="+mn-ea"/>
                <a:ea typeface="+mn-ea"/>
              </a:rPr>
              <a:t>/ppp-infochallenge1</a:t>
            </a:r>
            <a:endParaRPr lang="zh-CN" altLang="en-US">
              <a:latin typeface="+mn-ea"/>
              <a:ea typeface="+mn-ea"/>
            </a:endParaRPr>
          </a:p>
        </p:txBody>
      </p:sp>
    </p:spTree>
    <p:extLst>
      <p:ext uri="{BB962C8B-B14F-4D97-AF65-F5344CB8AC3E}">
        <p14:creationId xmlns:p14="http://schemas.microsoft.com/office/powerpoint/2010/main" val="245651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84FA2-E69B-4B77-98FF-B9EDAF61A20F}"/>
              </a:ext>
            </a:extLst>
          </p:cNvPr>
          <p:cNvSpPr>
            <a:spLocks noGrp="1"/>
          </p:cNvSpPr>
          <p:nvPr>
            <p:ph type="title"/>
          </p:nvPr>
        </p:nvSpPr>
        <p:spPr>
          <a:xfrm>
            <a:off x="960000" y="720000"/>
            <a:ext cx="8531472" cy="802800"/>
          </a:xfrm>
        </p:spPr>
        <p:txBody>
          <a:bodyPr/>
          <a:lstStyle/>
          <a:p>
            <a:r>
              <a:rPr lang="en-US" altLang="zh-CN"/>
              <a:t>Apendix2: KNN performance</a:t>
            </a:r>
            <a:endParaRPr lang="zh-CN" altLang="en-US"/>
          </a:p>
        </p:txBody>
      </p:sp>
      <p:pic>
        <p:nvPicPr>
          <p:cNvPr id="4" name="Picture 3">
            <a:extLst>
              <a:ext uri="{FF2B5EF4-FFF2-40B4-BE49-F238E27FC236}">
                <a16:creationId xmlns:a16="http://schemas.microsoft.com/office/drawing/2014/main" id="{9107EA3C-5920-4695-A5AA-8A00746DED1E}"/>
              </a:ext>
            </a:extLst>
          </p:cNvPr>
          <p:cNvPicPr>
            <a:picLocks noChangeAspect="1"/>
          </p:cNvPicPr>
          <p:nvPr/>
        </p:nvPicPr>
        <p:blipFill>
          <a:blip r:embed="rId2"/>
          <a:stretch>
            <a:fillRect/>
          </a:stretch>
        </p:blipFill>
        <p:spPr>
          <a:xfrm>
            <a:off x="708448" y="1740061"/>
            <a:ext cx="7437407" cy="4527574"/>
          </a:xfrm>
          <a:prstGeom prst="rect">
            <a:avLst/>
          </a:prstGeom>
        </p:spPr>
      </p:pic>
      <p:pic>
        <p:nvPicPr>
          <p:cNvPr id="6" name="Picture 5">
            <a:extLst>
              <a:ext uri="{FF2B5EF4-FFF2-40B4-BE49-F238E27FC236}">
                <a16:creationId xmlns:a16="http://schemas.microsoft.com/office/drawing/2014/main" id="{3069912A-281E-4C11-9E80-739071BA1F0B}"/>
              </a:ext>
            </a:extLst>
          </p:cNvPr>
          <p:cNvPicPr>
            <a:picLocks noChangeAspect="1"/>
          </p:cNvPicPr>
          <p:nvPr/>
        </p:nvPicPr>
        <p:blipFill>
          <a:blip r:embed="rId3"/>
          <a:stretch>
            <a:fillRect/>
          </a:stretch>
        </p:blipFill>
        <p:spPr>
          <a:xfrm>
            <a:off x="9045204" y="2358566"/>
            <a:ext cx="1771897" cy="1714739"/>
          </a:xfrm>
          <a:prstGeom prst="rect">
            <a:avLst/>
          </a:prstGeom>
        </p:spPr>
      </p:pic>
      <p:sp>
        <p:nvSpPr>
          <p:cNvPr id="7" name="TextBox 6">
            <a:extLst>
              <a:ext uri="{FF2B5EF4-FFF2-40B4-BE49-F238E27FC236}">
                <a16:creationId xmlns:a16="http://schemas.microsoft.com/office/drawing/2014/main" id="{38AEBEB9-5544-4F92-8A08-185CA28BDFFF}"/>
              </a:ext>
            </a:extLst>
          </p:cNvPr>
          <p:cNvSpPr txBox="1"/>
          <p:nvPr/>
        </p:nvSpPr>
        <p:spPr>
          <a:xfrm>
            <a:off x="8549196" y="1522800"/>
            <a:ext cx="2682804" cy="646331"/>
          </a:xfrm>
          <a:prstGeom prst="rect">
            <a:avLst/>
          </a:prstGeom>
          <a:noFill/>
        </p:spPr>
        <p:txBody>
          <a:bodyPr wrap="square" rtlCol="0">
            <a:spAutoFit/>
          </a:bodyPr>
          <a:lstStyle/>
          <a:p>
            <a:pPr algn="l"/>
            <a:r>
              <a:rPr lang="en-US" altLang="zh-CN">
                <a:latin typeface="+mn-ea"/>
                <a:ea typeface="+mn-ea"/>
              </a:rPr>
              <a:t>Confusion matrix of train, validation, test</a:t>
            </a:r>
            <a:endParaRPr lang="zh-CN" altLang="en-US">
              <a:latin typeface="+mn-ea"/>
              <a:ea typeface="+mn-ea"/>
            </a:endParaRPr>
          </a:p>
        </p:txBody>
      </p:sp>
    </p:spTree>
    <p:extLst>
      <p:ext uri="{BB962C8B-B14F-4D97-AF65-F5344CB8AC3E}">
        <p14:creationId xmlns:p14="http://schemas.microsoft.com/office/powerpoint/2010/main" val="2993116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944B-BDC1-40B6-A41C-74FF4A3D569C}"/>
              </a:ext>
            </a:extLst>
          </p:cNvPr>
          <p:cNvSpPr>
            <a:spLocks noGrp="1"/>
          </p:cNvSpPr>
          <p:nvPr>
            <p:ph type="title"/>
          </p:nvPr>
        </p:nvSpPr>
        <p:spPr>
          <a:xfrm>
            <a:off x="960000" y="720000"/>
            <a:ext cx="10110454" cy="802800"/>
          </a:xfrm>
        </p:spPr>
        <p:txBody>
          <a:bodyPr/>
          <a:lstStyle/>
          <a:p>
            <a:r>
              <a:rPr lang="en-US" altLang="zh-CN"/>
              <a:t>Appendix 3: processed data for training</a:t>
            </a:r>
            <a:endParaRPr lang="zh-CN" altLang="en-US"/>
          </a:p>
        </p:txBody>
      </p:sp>
      <p:pic>
        <p:nvPicPr>
          <p:cNvPr id="4" name="Picture 3">
            <a:extLst>
              <a:ext uri="{FF2B5EF4-FFF2-40B4-BE49-F238E27FC236}">
                <a16:creationId xmlns:a16="http://schemas.microsoft.com/office/drawing/2014/main" id="{6A04AD80-0EED-4169-8606-D2F788D01DAD}"/>
              </a:ext>
            </a:extLst>
          </p:cNvPr>
          <p:cNvPicPr>
            <a:picLocks noChangeAspect="1"/>
          </p:cNvPicPr>
          <p:nvPr/>
        </p:nvPicPr>
        <p:blipFill>
          <a:blip r:embed="rId2"/>
          <a:stretch>
            <a:fillRect/>
          </a:stretch>
        </p:blipFill>
        <p:spPr>
          <a:xfrm>
            <a:off x="839355" y="1978218"/>
            <a:ext cx="9288171" cy="3629532"/>
          </a:xfrm>
          <a:prstGeom prst="rect">
            <a:avLst/>
          </a:prstGeom>
        </p:spPr>
      </p:pic>
    </p:spTree>
    <p:extLst>
      <p:ext uri="{BB962C8B-B14F-4D97-AF65-F5344CB8AC3E}">
        <p14:creationId xmlns:p14="http://schemas.microsoft.com/office/powerpoint/2010/main" val="2079891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438E-46C4-44B7-B5B2-E302B2BA403F}"/>
              </a:ext>
            </a:extLst>
          </p:cNvPr>
          <p:cNvSpPr>
            <a:spLocks noGrp="1"/>
          </p:cNvSpPr>
          <p:nvPr>
            <p:ph type="title"/>
          </p:nvPr>
        </p:nvSpPr>
        <p:spPr>
          <a:xfrm>
            <a:off x="960000" y="720000"/>
            <a:ext cx="10113384" cy="802800"/>
          </a:xfrm>
        </p:spPr>
        <p:txBody>
          <a:bodyPr/>
          <a:lstStyle/>
          <a:p>
            <a:r>
              <a:rPr lang="en-US" altLang="zh-CN"/>
              <a:t>Appendix4: unused data comparison </a:t>
            </a:r>
            <a:endParaRPr lang="zh-CN" altLang="en-US"/>
          </a:p>
        </p:txBody>
      </p:sp>
      <p:pic>
        <p:nvPicPr>
          <p:cNvPr id="4" name="Picture 3">
            <a:extLst>
              <a:ext uri="{FF2B5EF4-FFF2-40B4-BE49-F238E27FC236}">
                <a16:creationId xmlns:a16="http://schemas.microsoft.com/office/drawing/2014/main" id="{B4BB631E-2DE3-4675-9959-131E66A18A6C}"/>
              </a:ext>
            </a:extLst>
          </p:cNvPr>
          <p:cNvPicPr>
            <a:picLocks noChangeAspect="1"/>
          </p:cNvPicPr>
          <p:nvPr/>
        </p:nvPicPr>
        <p:blipFill>
          <a:blip r:embed="rId2"/>
          <a:stretch>
            <a:fillRect/>
          </a:stretch>
        </p:blipFill>
        <p:spPr>
          <a:xfrm>
            <a:off x="416184" y="1505811"/>
            <a:ext cx="2866100" cy="1696345"/>
          </a:xfrm>
          <a:prstGeom prst="rect">
            <a:avLst/>
          </a:prstGeom>
        </p:spPr>
      </p:pic>
      <p:pic>
        <p:nvPicPr>
          <p:cNvPr id="6" name="Picture 5">
            <a:extLst>
              <a:ext uri="{FF2B5EF4-FFF2-40B4-BE49-F238E27FC236}">
                <a16:creationId xmlns:a16="http://schemas.microsoft.com/office/drawing/2014/main" id="{0071A6EB-A702-4DDB-9AF5-22A427900247}"/>
              </a:ext>
            </a:extLst>
          </p:cNvPr>
          <p:cNvPicPr>
            <a:picLocks noChangeAspect="1"/>
          </p:cNvPicPr>
          <p:nvPr/>
        </p:nvPicPr>
        <p:blipFill>
          <a:blip r:embed="rId3"/>
          <a:stretch>
            <a:fillRect/>
          </a:stretch>
        </p:blipFill>
        <p:spPr>
          <a:xfrm>
            <a:off x="3855073" y="1592697"/>
            <a:ext cx="2970615" cy="1760662"/>
          </a:xfrm>
          <a:prstGeom prst="rect">
            <a:avLst/>
          </a:prstGeom>
        </p:spPr>
      </p:pic>
      <p:pic>
        <p:nvPicPr>
          <p:cNvPr id="8" name="Picture 7">
            <a:extLst>
              <a:ext uri="{FF2B5EF4-FFF2-40B4-BE49-F238E27FC236}">
                <a16:creationId xmlns:a16="http://schemas.microsoft.com/office/drawing/2014/main" id="{79FD47AB-945D-4BEF-990E-28913AA005A1}"/>
              </a:ext>
            </a:extLst>
          </p:cNvPr>
          <p:cNvPicPr>
            <a:picLocks noChangeAspect="1"/>
          </p:cNvPicPr>
          <p:nvPr/>
        </p:nvPicPr>
        <p:blipFill>
          <a:blip r:embed="rId4"/>
          <a:stretch>
            <a:fillRect/>
          </a:stretch>
        </p:blipFill>
        <p:spPr>
          <a:xfrm>
            <a:off x="7373718" y="1638463"/>
            <a:ext cx="2858061" cy="1692326"/>
          </a:xfrm>
          <a:prstGeom prst="rect">
            <a:avLst/>
          </a:prstGeom>
        </p:spPr>
      </p:pic>
      <p:pic>
        <p:nvPicPr>
          <p:cNvPr id="10" name="Picture 9">
            <a:extLst>
              <a:ext uri="{FF2B5EF4-FFF2-40B4-BE49-F238E27FC236}">
                <a16:creationId xmlns:a16="http://schemas.microsoft.com/office/drawing/2014/main" id="{947C85C3-DDCD-4824-BA0B-68934482D5A3}"/>
              </a:ext>
            </a:extLst>
          </p:cNvPr>
          <p:cNvPicPr>
            <a:picLocks noChangeAspect="1"/>
          </p:cNvPicPr>
          <p:nvPr/>
        </p:nvPicPr>
        <p:blipFill>
          <a:blip r:embed="rId5"/>
          <a:stretch>
            <a:fillRect/>
          </a:stretch>
        </p:blipFill>
        <p:spPr>
          <a:xfrm>
            <a:off x="461042" y="3267701"/>
            <a:ext cx="2846001" cy="1697391"/>
          </a:xfrm>
          <a:prstGeom prst="rect">
            <a:avLst/>
          </a:prstGeom>
        </p:spPr>
      </p:pic>
      <p:pic>
        <p:nvPicPr>
          <p:cNvPr id="12" name="Picture 11">
            <a:extLst>
              <a:ext uri="{FF2B5EF4-FFF2-40B4-BE49-F238E27FC236}">
                <a16:creationId xmlns:a16="http://schemas.microsoft.com/office/drawing/2014/main" id="{49316249-7044-4A9F-90AC-8BF126F92384}"/>
              </a:ext>
            </a:extLst>
          </p:cNvPr>
          <p:cNvPicPr>
            <a:picLocks noChangeAspect="1"/>
          </p:cNvPicPr>
          <p:nvPr/>
        </p:nvPicPr>
        <p:blipFill>
          <a:blip r:embed="rId6"/>
          <a:stretch>
            <a:fillRect/>
          </a:stretch>
        </p:blipFill>
        <p:spPr>
          <a:xfrm>
            <a:off x="3782425" y="3266903"/>
            <a:ext cx="2846001" cy="1595851"/>
          </a:xfrm>
          <a:prstGeom prst="rect">
            <a:avLst/>
          </a:prstGeom>
        </p:spPr>
      </p:pic>
      <p:pic>
        <p:nvPicPr>
          <p:cNvPr id="14" name="Picture 13">
            <a:extLst>
              <a:ext uri="{FF2B5EF4-FFF2-40B4-BE49-F238E27FC236}">
                <a16:creationId xmlns:a16="http://schemas.microsoft.com/office/drawing/2014/main" id="{8AA9ABD7-14E8-41D7-9736-D384D8DC1A4D}"/>
              </a:ext>
            </a:extLst>
          </p:cNvPr>
          <p:cNvPicPr>
            <a:picLocks noChangeAspect="1"/>
          </p:cNvPicPr>
          <p:nvPr/>
        </p:nvPicPr>
        <p:blipFill>
          <a:blip r:embed="rId7"/>
          <a:stretch>
            <a:fillRect/>
          </a:stretch>
        </p:blipFill>
        <p:spPr>
          <a:xfrm>
            <a:off x="7373718" y="3518866"/>
            <a:ext cx="2729428" cy="1595851"/>
          </a:xfrm>
          <a:prstGeom prst="rect">
            <a:avLst/>
          </a:prstGeom>
        </p:spPr>
      </p:pic>
      <p:pic>
        <p:nvPicPr>
          <p:cNvPr id="16" name="Picture 15">
            <a:extLst>
              <a:ext uri="{FF2B5EF4-FFF2-40B4-BE49-F238E27FC236}">
                <a16:creationId xmlns:a16="http://schemas.microsoft.com/office/drawing/2014/main" id="{7E632CDB-3604-4E85-9706-8992F11EAB8F}"/>
              </a:ext>
            </a:extLst>
          </p:cNvPr>
          <p:cNvPicPr>
            <a:picLocks noChangeAspect="1"/>
          </p:cNvPicPr>
          <p:nvPr/>
        </p:nvPicPr>
        <p:blipFill>
          <a:blip r:embed="rId8"/>
          <a:stretch>
            <a:fillRect/>
          </a:stretch>
        </p:blipFill>
        <p:spPr>
          <a:xfrm>
            <a:off x="416184" y="5029041"/>
            <a:ext cx="2805804" cy="1563693"/>
          </a:xfrm>
          <a:prstGeom prst="rect">
            <a:avLst/>
          </a:prstGeom>
        </p:spPr>
      </p:pic>
      <p:pic>
        <p:nvPicPr>
          <p:cNvPr id="18" name="Picture 17">
            <a:extLst>
              <a:ext uri="{FF2B5EF4-FFF2-40B4-BE49-F238E27FC236}">
                <a16:creationId xmlns:a16="http://schemas.microsoft.com/office/drawing/2014/main" id="{B6F83F87-33E9-4885-A508-C55F7261FA09}"/>
              </a:ext>
            </a:extLst>
          </p:cNvPr>
          <p:cNvPicPr>
            <a:picLocks noChangeAspect="1"/>
          </p:cNvPicPr>
          <p:nvPr/>
        </p:nvPicPr>
        <p:blipFill>
          <a:blip r:embed="rId9"/>
          <a:stretch>
            <a:fillRect/>
          </a:stretch>
        </p:blipFill>
        <p:spPr>
          <a:xfrm>
            <a:off x="3770535" y="5029041"/>
            <a:ext cx="2701289" cy="1623989"/>
          </a:xfrm>
          <a:prstGeom prst="rect">
            <a:avLst/>
          </a:prstGeom>
        </p:spPr>
      </p:pic>
      <p:pic>
        <p:nvPicPr>
          <p:cNvPr id="20" name="Picture 19">
            <a:extLst>
              <a:ext uri="{FF2B5EF4-FFF2-40B4-BE49-F238E27FC236}">
                <a16:creationId xmlns:a16="http://schemas.microsoft.com/office/drawing/2014/main" id="{B2AB690F-A9C9-4EC6-B326-36AEF4202E14}"/>
              </a:ext>
            </a:extLst>
          </p:cNvPr>
          <p:cNvPicPr>
            <a:picLocks noChangeAspect="1"/>
          </p:cNvPicPr>
          <p:nvPr/>
        </p:nvPicPr>
        <p:blipFill>
          <a:blip r:embed="rId10"/>
          <a:stretch>
            <a:fillRect/>
          </a:stretch>
        </p:blipFill>
        <p:spPr>
          <a:xfrm>
            <a:off x="7229006" y="5053159"/>
            <a:ext cx="2620894" cy="1575752"/>
          </a:xfrm>
          <a:prstGeom prst="rect">
            <a:avLst/>
          </a:prstGeom>
        </p:spPr>
      </p:pic>
    </p:spTree>
    <p:extLst>
      <p:ext uri="{BB962C8B-B14F-4D97-AF65-F5344CB8AC3E}">
        <p14:creationId xmlns:p14="http://schemas.microsoft.com/office/powerpoint/2010/main" val="21641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8" name="文本框 7">
            <a:extLst>
              <a:ext uri="{FF2B5EF4-FFF2-40B4-BE49-F238E27FC236}">
                <a16:creationId xmlns:a16="http://schemas.microsoft.com/office/drawing/2014/main" id="{F8260259-7425-496A-B058-E83E2A0D26E4}"/>
              </a:ext>
            </a:extLst>
          </p:cNvPr>
          <p:cNvSpPr txBox="1"/>
          <p:nvPr/>
        </p:nvSpPr>
        <p:spPr>
          <a:xfrm>
            <a:off x="756200" y="1755125"/>
            <a:ext cx="587918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zh-CN">
              <a:ea typeface="+mn-lt"/>
              <a:cs typeface="+mn-lt"/>
            </a:endParaRPr>
          </a:p>
          <a:p>
            <a:pPr marL="285750" indent="-285750">
              <a:buFont typeface="Arial"/>
              <a:buChar char="•"/>
            </a:pPr>
            <a:r>
              <a:rPr lang="en-US">
                <a:ea typeface="+mn-lt"/>
                <a:cs typeface="+mn-lt"/>
              </a:rPr>
              <a:t>Uncollateralized</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Low-interest rate</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Potential  to be forgiven </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Up to 2.5 times their monthly pre-COVID payroll</a:t>
            </a:r>
          </a:p>
          <a:p>
            <a:pPr marL="285750" indent="-285750">
              <a:buFont typeface="Arial"/>
              <a:buChar char="•"/>
            </a:pPr>
            <a:endParaRPr lang="en-US">
              <a:cs typeface="Times New Roman"/>
            </a:endParaRPr>
          </a:p>
          <a:p>
            <a:pPr marL="285750" indent="-285750">
              <a:buFont typeface="Arial,Sans-Serif"/>
              <a:buChar char="•"/>
            </a:pPr>
            <a:endParaRPr lang="zh-CN" altLang="en-US">
              <a:ea typeface="+mn-lt"/>
              <a:cs typeface="+mn-lt"/>
            </a:endParaRPr>
          </a:p>
          <a:p>
            <a:pPr marL="285750" indent="-285750">
              <a:buFont typeface="Arial,Sans-Serif"/>
              <a:buChar char="•"/>
            </a:pPr>
            <a:endParaRPr lang="zh-CN" altLang="en-US">
              <a:ea typeface="+mn-lt"/>
              <a:cs typeface="+mn-lt"/>
            </a:endParaRPr>
          </a:p>
          <a:p>
            <a:pPr marL="285750" indent="-285750">
              <a:buFont typeface="Arial"/>
              <a:buChar char="•"/>
            </a:pPr>
            <a:endParaRPr lang="en-US">
              <a:cs typeface="Times New Roman"/>
            </a:endParaRPr>
          </a:p>
        </p:txBody>
      </p:sp>
      <p:grpSp>
        <p:nvGrpSpPr>
          <p:cNvPr id="3" name="组合 2">
            <a:extLst>
              <a:ext uri="{FF2B5EF4-FFF2-40B4-BE49-F238E27FC236}">
                <a16:creationId xmlns:a16="http://schemas.microsoft.com/office/drawing/2014/main" id="{F1E2604D-1966-41D7-B2E1-6DDC40E29484}"/>
              </a:ext>
            </a:extLst>
          </p:cNvPr>
          <p:cNvGrpSpPr/>
          <p:nvPr/>
        </p:nvGrpSpPr>
        <p:grpSpPr>
          <a:xfrm>
            <a:off x="7508907" y="793345"/>
            <a:ext cx="4037294" cy="5687115"/>
            <a:chOff x="7508907" y="793345"/>
            <a:chExt cx="4037294" cy="5687115"/>
          </a:xfrm>
        </p:grpSpPr>
        <p:pic>
          <p:nvPicPr>
            <p:cNvPr id="7" name="图片 7" descr="蓝色的标志&#10;&#10;已自动生成说明">
              <a:extLst>
                <a:ext uri="{FF2B5EF4-FFF2-40B4-BE49-F238E27FC236}">
                  <a16:creationId xmlns:a16="http://schemas.microsoft.com/office/drawing/2014/main" id="{C6F7D427-8679-4401-BA4B-FC314DC76DDE}"/>
                </a:ext>
              </a:extLst>
            </p:cNvPr>
            <p:cNvPicPr>
              <a:picLocks noChangeAspect="1"/>
            </p:cNvPicPr>
            <p:nvPr/>
          </p:nvPicPr>
          <p:blipFill>
            <a:blip r:embed="rId3"/>
            <a:stretch>
              <a:fillRect/>
            </a:stretch>
          </p:blipFill>
          <p:spPr>
            <a:xfrm>
              <a:off x="7508907" y="793345"/>
              <a:ext cx="3000632" cy="829319"/>
            </a:xfrm>
            <a:prstGeom prst="rect">
              <a:avLst/>
            </a:prstGeom>
          </p:spPr>
        </p:pic>
        <p:sp>
          <p:nvSpPr>
            <p:cNvPr id="10" name="箭头: 右 9">
              <a:extLst>
                <a:ext uri="{FF2B5EF4-FFF2-40B4-BE49-F238E27FC236}">
                  <a16:creationId xmlns:a16="http://schemas.microsoft.com/office/drawing/2014/main" id="{11C26EDF-2F9F-456B-8574-6816478F1541}"/>
                </a:ext>
              </a:extLst>
            </p:cNvPr>
            <p:cNvSpPr/>
            <p:nvPr/>
          </p:nvSpPr>
          <p:spPr>
            <a:xfrm rot="5400000">
              <a:off x="8454855" y="1792662"/>
              <a:ext cx="975731" cy="483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6B8E0485-2D43-400C-856B-70DDA222BE33}"/>
                </a:ext>
              </a:extLst>
            </p:cNvPr>
            <p:cNvSpPr/>
            <p:nvPr/>
          </p:nvSpPr>
          <p:spPr>
            <a:xfrm rot="5400000">
              <a:off x="8454855" y="4445597"/>
              <a:ext cx="975731" cy="483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9FAFE5C6-0BDD-419E-A777-6E654C6E261A}"/>
                </a:ext>
              </a:extLst>
            </p:cNvPr>
            <p:cNvGrpSpPr/>
            <p:nvPr/>
          </p:nvGrpSpPr>
          <p:grpSpPr>
            <a:xfrm>
              <a:off x="7669166" y="2935503"/>
              <a:ext cx="974266" cy="928163"/>
              <a:chOff x="2189016" y="3254085"/>
              <a:chExt cx="2415885" cy="2441864"/>
            </a:xfrm>
          </p:grpSpPr>
          <p:sp>
            <p:nvSpPr>
              <p:cNvPr id="29" name="矩形 28">
                <a:extLst>
                  <a:ext uri="{FF2B5EF4-FFF2-40B4-BE49-F238E27FC236}">
                    <a16:creationId xmlns:a16="http://schemas.microsoft.com/office/drawing/2014/main" id="{AF30E250-E0D6-458A-ACB4-B0D2E62B87D3}"/>
                  </a:ext>
                </a:extLst>
              </p:cNvPr>
              <p:cNvSpPr/>
              <p:nvPr/>
            </p:nvSpPr>
            <p:spPr>
              <a:xfrm>
                <a:off x="2189016" y="3254085"/>
                <a:ext cx="2415885" cy="2441864"/>
              </a:xfrm>
              <a:prstGeom prst="rect">
                <a:avLst/>
              </a:prstGeom>
              <a:solidFill>
                <a:schemeClr val="accent6">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0" name="图片 29" descr="图标&#10;&#10;已自动生成说明">
                <a:extLst>
                  <a:ext uri="{FF2B5EF4-FFF2-40B4-BE49-F238E27FC236}">
                    <a16:creationId xmlns:a16="http://schemas.microsoft.com/office/drawing/2014/main" id="{A4575029-E41A-4CB9-8F20-5FD61DE2C7D7}"/>
                  </a:ext>
                </a:extLst>
              </p:cNvPr>
              <p:cNvPicPr>
                <a:picLocks noChangeAspect="1"/>
              </p:cNvPicPr>
              <p:nvPr/>
            </p:nvPicPr>
            <p:blipFill>
              <a:blip r:embed="rId4"/>
              <a:stretch>
                <a:fillRect/>
              </a:stretch>
            </p:blipFill>
            <p:spPr>
              <a:xfrm>
                <a:off x="2394239" y="3416011"/>
                <a:ext cx="2000250" cy="2000250"/>
              </a:xfrm>
              <a:prstGeom prst="rect">
                <a:avLst/>
              </a:prstGeom>
            </p:spPr>
          </p:pic>
        </p:grpSp>
        <p:grpSp>
          <p:nvGrpSpPr>
            <p:cNvPr id="21" name="组合 20">
              <a:extLst>
                <a:ext uri="{FF2B5EF4-FFF2-40B4-BE49-F238E27FC236}">
                  <a16:creationId xmlns:a16="http://schemas.microsoft.com/office/drawing/2014/main" id="{4811DA06-B2D7-4828-966E-2C793A06573C}"/>
                </a:ext>
              </a:extLst>
            </p:cNvPr>
            <p:cNvGrpSpPr/>
            <p:nvPr/>
          </p:nvGrpSpPr>
          <p:grpSpPr>
            <a:xfrm>
              <a:off x="7664907" y="5555650"/>
              <a:ext cx="963967" cy="907568"/>
              <a:chOff x="5768685" y="3370117"/>
              <a:chExt cx="2415885" cy="2441864"/>
            </a:xfrm>
          </p:grpSpPr>
          <p:sp>
            <p:nvSpPr>
              <p:cNvPr id="32" name="矩形 31">
                <a:extLst>
                  <a:ext uri="{FF2B5EF4-FFF2-40B4-BE49-F238E27FC236}">
                    <a16:creationId xmlns:a16="http://schemas.microsoft.com/office/drawing/2014/main" id="{64747D4C-9F07-443C-BE90-116448EC97F8}"/>
                  </a:ext>
                </a:extLst>
              </p:cNvPr>
              <p:cNvSpPr/>
              <p:nvPr/>
            </p:nvSpPr>
            <p:spPr>
              <a:xfrm>
                <a:off x="5768685" y="3370117"/>
                <a:ext cx="2415885" cy="2441864"/>
              </a:xfrm>
              <a:prstGeom prst="rect">
                <a:avLst/>
              </a:prstGeom>
              <a:solidFill>
                <a:schemeClr val="accent6">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9" descr="QR 代码&#10;&#10;已自动生成说明">
                <a:extLst>
                  <a:ext uri="{FF2B5EF4-FFF2-40B4-BE49-F238E27FC236}">
                    <a16:creationId xmlns:a16="http://schemas.microsoft.com/office/drawing/2014/main" id="{6889A2F8-DD9C-40D8-AC64-963E0654AD5F}"/>
                  </a:ext>
                </a:extLst>
              </p:cNvPr>
              <p:cNvPicPr>
                <a:picLocks noChangeAspect="1"/>
              </p:cNvPicPr>
              <p:nvPr/>
            </p:nvPicPr>
            <p:blipFill>
              <a:blip r:embed="rId5"/>
              <a:stretch>
                <a:fillRect/>
              </a:stretch>
            </p:blipFill>
            <p:spPr>
              <a:xfrm>
                <a:off x="5909830" y="3554555"/>
                <a:ext cx="2138795" cy="2138795"/>
              </a:xfrm>
              <a:prstGeom prst="rect">
                <a:avLst/>
              </a:prstGeom>
            </p:spPr>
          </p:pic>
        </p:grpSp>
        <p:sp>
          <p:nvSpPr>
            <p:cNvPr id="35" name="矩形: 圆角 34">
              <a:extLst>
                <a:ext uri="{FF2B5EF4-FFF2-40B4-BE49-F238E27FC236}">
                  <a16:creationId xmlns:a16="http://schemas.microsoft.com/office/drawing/2014/main" id="{644826DC-5853-40BD-B81A-58C38E87C7B4}"/>
                </a:ext>
              </a:extLst>
            </p:cNvPr>
            <p:cNvSpPr/>
            <p:nvPr/>
          </p:nvSpPr>
          <p:spPr>
            <a:xfrm>
              <a:off x="8689283" y="2938316"/>
              <a:ext cx="1981422" cy="9256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15BF943-5E6A-4CC6-8A4C-2D5FCDA06BA3}"/>
                </a:ext>
              </a:extLst>
            </p:cNvPr>
            <p:cNvSpPr txBox="1"/>
            <p:nvPr/>
          </p:nvSpPr>
          <p:spPr>
            <a:xfrm>
              <a:off x="8803001" y="309868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C6294"/>
                  </a:solidFill>
                  <a:latin typeface="Times New Roman"/>
                </a:rPr>
                <a:t>Administered</a:t>
              </a:r>
              <a:r>
                <a:rPr lang="zh-CN" altLang="en-US" b="1">
                  <a:solidFill>
                    <a:srgbClr val="1C6294"/>
                  </a:solidFill>
                  <a:latin typeface="Times New Roman"/>
                </a:rPr>
                <a:t> </a:t>
              </a:r>
              <a:r>
                <a:rPr lang="en-US" b="1">
                  <a:solidFill>
                    <a:srgbClr val="1C6294"/>
                  </a:solidFill>
                  <a:latin typeface="Times New Roman"/>
                </a:rPr>
                <a:t>by</a:t>
              </a:r>
              <a:endParaRPr lang="zh-CN" altLang="en-US" b="1">
                <a:solidFill>
                  <a:srgbClr val="1C6294"/>
                </a:solidFill>
                <a:latin typeface="Times New Roman"/>
              </a:endParaRPr>
            </a:p>
            <a:p>
              <a:r>
                <a:rPr lang="en-US" altLang="zh-CN" b="1">
                  <a:solidFill>
                    <a:srgbClr val="1C6294"/>
                  </a:solidFill>
                  <a:latin typeface="Times New Roman"/>
                </a:rPr>
                <a:t>Banks</a:t>
              </a:r>
              <a:endParaRPr lang="zh-CN" altLang="en-US" b="1">
                <a:solidFill>
                  <a:srgbClr val="1C6294"/>
                </a:solidFill>
                <a:cs typeface="Times New Roman"/>
              </a:endParaRPr>
            </a:p>
          </p:txBody>
        </p:sp>
        <p:sp>
          <p:nvSpPr>
            <p:cNvPr id="37" name="矩形: 圆角 36">
              <a:extLst>
                <a:ext uri="{FF2B5EF4-FFF2-40B4-BE49-F238E27FC236}">
                  <a16:creationId xmlns:a16="http://schemas.microsoft.com/office/drawing/2014/main" id="{4D985A29-5EBC-4466-8B78-E01B81132A06}"/>
                </a:ext>
              </a:extLst>
            </p:cNvPr>
            <p:cNvSpPr/>
            <p:nvPr/>
          </p:nvSpPr>
          <p:spPr>
            <a:xfrm>
              <a:off x="8689282" y="5554820"/>
              <a:ext cx="2036507" cy="9256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AF457DA-BF1A-4ECD-BBEB-EA87FDFF3614}"/>
                </a:ext>
              </a:extLst>
            </p:cNvPr>
            <p:cNvSpPr txBox="1"/>
            <p:nvPr/>
          </p:nvSpPr>
          <p:spPr>
            <a:xfrm>
              <a:off x="8746304" y="5729704"/>
              <a:ext cx="20362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a:solidFill>
                    <a:srgbClr val="1C6294"/>
                  </a:solidFill>
                  <a:latin typeface="Times New Roman"/>
                </a:rPr>
                <a:t>Small and medium sized firms</a:t>
              </a:r>
              <a:endParaRPr lang="zh-CN" altLang="en-US" b="1">
                <a:solidFill>
                  <a:srgbClr val="1C6294"/>
                </a:solidFill>
              </a:endParaRPr>
            </a:p>
          </p:txBody>
        </p:sp>
      </p:grpSp>
      <p:sp>
        <p:nvSpPr>
          <p:cNvPr id="36" name="文本框 35">
            <a:extLst>
              <a:ext uri="{FF2B5EF4-FFF2-40B4-BE49-F238E27FC236}">
                <a16:creationId xmlns:a16="http://schemas.microsoft.com/office/drawing/2014/main" id="{87523937-971E-4534-87A6-14287D3B9972}"/>
              </a:ext>
            </a:extLst>
          </p:cNvPr>
          <p:cNvSpPr txBox="1"/>
          <p:nvPr/>
        </p:nvSpPr>
        <p:spPr>
          <a:xfrm>
            <a:off x="4513243" y="54037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cs typeface="Times New Roman"/>
            </a:endParaRPr>
          </a:p>
        </p:txBody>
      </p:sp>
      <p:sp>
        <p:nvSpPr>
          <p:cNvPr id="38" name="文本框 37">
            <a:extLst>
              <a:ext uri="{FF2B5EF4-FFF2-40B4-BE49-F238E27FC236}">
                <a16:creationId xmlns:a16="http://schemas.microsoft.com/office/drawing/2014/main" id="{CADC1232-2C33-424D-90EA-40D065A1BA54}"/>
              </a:ext>
            </a:extLst>
          </p:cNvPr>
          <p:cNvSpPr txBox="1"/>
          <p:nvPr/>
        </p:nvSpPr>
        <p:spPr>
          <a:xfrm>
            <a:off x="619538" y="425229"/>
            <a:ext cx="668172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4000" b="1"/>
              <a:t>Paycheck Protection Program</a:t>
            </a:r>
            <a:r>
              <a:rPr lang="zh-CN" sz="4000" b="1">
                <a:latin typeface="+mn-ea"/>
              </a:rPr>
              <a:t>​</a:t>
            </a:r>
            <a:endParaRPr lang="zh-CN" altLang="en-US" sz="4000" b="1"/>
          </a:p>
        </p:txBody>
      </p:sp>
      <p:sp>
        <p:nvSpPr>
          <p:cNvPr id="2" name="文本框 1">
            <a:extLst>
              <a:ext uri="{FF2B5EF4-FFF2-40B4-BE49-F238E27FC236}">
                <a16:creationId xmlns:a16="http://schemas.microsoft.com/office/drawing/2014/main" id="{8FA1FB25-0934-430E-9463-87F618372B26}"/>
              </a:ext>
            </a:extLst>
          </p:cNvPr>
          <p:cNvSpPr txBox="1"/>
          <p:nvPr/>
        </p:nvSpPr>
        <p:spPr>
          <a:xfrm>
            <a:off x="753035" y="4384405"/>
            <a:ext cx="55043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tLang="zh-CN" sz="2400" b="1">
                <a:solidFill>
                  <a:srgbClr val="1C6294"/>
                </a:solidFill>
                <a:latin typeface="Times New Roman"/>
                <a:cs typeface="Arial"/>
              </a:rPr>
              <a:t>  No </a:t>
            </a:r>
            <a:r>
              <a:rPr lang="zh-CN" sz="2400" b="1">
                <a:solidFill>
                  <a:srgbClr val="1C6294"/>
                </a:solidFill>
                <a:latin typeface="Arial"/>
                <a:cs typeface="Arial"/>
              </a:rPr>
              <a:t>“</a:t>
            </a:r>
            <a:r>
              <a:rPr lang="en-US" altLang="zh-CN" sz="2400" b="1">
                <a:solidFill>
                  <a:srgbClr val="1C6294"/>
                </a:solidFill>
                <a:latin typeface="Times New Roman"/>
                <a:cs typeface="Arial"/>
              </a:rPr>
              <a:t>credit</a:t>
            </a:r>
            <a:r>
              <a:rPr lang="zh-CN" sz="2400" b="1">
                <a:solidFill>
                  <a:srgbClr val="1C6294"/>
                </a:solidFill>
                <a:latin typeface="Arial"/>
                <a:cs typeface="Arial"/>
              </a:rPr>
              <a:t> </a:t>
            </a:r>
            <a:r>
              <a:rPr lang="en-US" altLang="zh-CN" sz="2400" b="1">
                <a:solidFill>
                  <a:srgbClr val="1C6294"/>
                </a:solidFill>
                <a:latin typeface="Times New Roman"/>
                <a:cs typeface="Arial"/>
              </a:rPr>
              <a:t>elsewhere</a:t>
            </a:r>
            <a:r>
              <a:rPr lang="zh-CN" sz="2400" b="1">
                <a:solidFill>
                  <a:srgbClr val="1C6294"/>
                </a:solidFill>
                <a:latin typeface="Arial"/>
                <a:cs typeface="Arial"/>
              </a:rPr>
              <a:t>”​</a:t>
            </a:r>
            <a:r>
              <a:rPr lang="zh-CN" altLang="en-US" sz="2400" b="1">
                <a:solidFill>
                  <a:srgbClr val="1C6294"/>
                </a:solidFill>
                <a:latin typeface="Times New Roman"/>
                <a:cs typeface="Arial"/>
              </a:rPr>
              <a:t> rule</a:t>
            </a:r>
            <a:endParaRPr lang="en-US" altLang="zh-CN" sz="2400" b="1">
              <a:solidFill>
                <a:srgbClr val="1C6294"/>
              </a:solidFill>
              <a:latin typeface="Times New Roman"/>
              <a:cs typeface="Arial"/>
            </a:endParaRPr>
          </a:p>
          <a:p>
            <a:pPr>
              <a:buChar char="•"/>
            </a:pPr>
            <a:endParaRPr lang="zh-CN" sz="2400" b="1">
              <a:solidFill>
                <a:srgbClr val="1C6294"/>
              </a:solidFill>
              <a:latin typeface="Arial"/>
              <a:cs typeface="Arial"/>
            </a:endParaRPr>
          </a:p>
          <a:p>
            <a:pPr>
              <a:buChar char="•"/>
            </a:pPr>
            <a:r>
              <a:rPr lang="zh-CN" altLang="en-US" sz="2400" b="1">
                <a:solidFill>
                  <a:srgbClr val="1C6294"/>
                </a:solidFill>
                <a:latin typeface="Arial"/>
                <a:cs typeface="Arial"/>
              </a:rPr>
              <a:t>  </a:t>
            </a:r>
            <a:r>
              <a:rPr lang="zh-CN" sz="2400" b="1">
                <a:solidFill>
                  <a:srgbClr val="1C6294"/>
                </a:solidFill>
                <a:latin typeface="Arial"/>
                <a:cs typeface="Arial"/>
              </a:rPr>
              <a:t>“</a:t>
            </a:r>
            <a:r>
              <a:rPr lang="en-US" altLang="zh-CN" sz="2400" b="1">
                <a:solidFill>
                  <a:srgbClr val="1C6294"/>
                </a:solidFill>
                <a:latin typeface="Times New Roman"/>
                <a:cs typeface="Arial"/>
              </a:rPr>
              <a:t>First-come-first-served</a:t>
            </a:r>
            <a:r>
              <a:rPr lang="zh-CN" sz="2400" b="1">
                <a:solidFill>
                  <a:srgbClr val="1C6294"/>
                </a:solidFill>
                <a:latin typeface="Arial"/>
                <a:cs typeface="Arial"/>
              </a:rPr>
              <a:t>”</a:t>
            </a:r>
          </a:p>
        </p:txBody>
      </p:sp>
      <p:sp>
        <p:nvSpPr>
          <p:cNvPr id="39" name="Rectangle 38">
            <a:extLst>
              <a:ext uri="{FF2B5EF4-FFF2-40B4-BE49-F238E27FC236}">
                <a16:creationId xmlns:a16="http://schemas.microsoft.com/office/drawing/2014/main" id="{7006A9F2-8012-406C-8BF4-718CE50BB6FE}"/>
              </a:ext>
            </a:extLst>
          </p:cNvPr>
          <p:cNvSpPr/>
          <p:nvPr/>
        </p:nvSpPr>
        <p:spPr>
          <a:xfrm>
            <a:off x="504447" y="1921372"/>
            <a:ext cx="5891570" cy="3920135"/>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 name="文本框 3">
            <a:extLst>
              <a:ext uri="{FF2B5EF4-FFF2-40B4-BE49-F238E27FC236}">
                <a16:creationId xmlns:a16="http://schemas.microsoft.com/office/drawing/2014/main" id="{35262D86-2D7B-4F1A-83BF-13EBDE389460}"/>
              </a:ext>
            </a:extLst>
          </p:cNvPr>
          <p:cNvSpPr txBox="1"/>
          <p:nvPr/>
        </p:nvSpPr>
        <p:spPr>
          <a:xfrm>
            <a:off x="378178" y="1586265"/>
            <a:ext cx="571782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a:ea typeface="+mn-lt"/>
                <a:cs typeface="+mn-lt"/>
              </a:rPr>
              <a:t>Compare the </a:t>
            </a:r>
            <a:r>
              <a:rPr lang="en-US" altLang="zh-CN" b="1">
                <a:solidFill>
                  <a:srgbClr val="00B050"/>
                </a:solidFill>
                <a:ea typeface="+mn-lt"/>
                <a:cs typeface="+mn-lt"/>
              </a:rPr>
              <a:t>removed</a:t>
            </a:r>
            <a:r>
              <a:rPr lang="en-US" altLang="zh-CN">
                <a:ea typeface="+mn-lt"/>
                <a:cs typeface="+mn-lt"/>
              </a:rPr>
              <a:t> and </a:t>
            </a:r>
            <a:r>
              <a:rPr lang="en-US" altLang="zh-CN" b="1">
                <a:solidFill>
                  <a:schemeClr val="accent4">
                    <a:lumMod val="75000"/>
                  </a:schemeClr>
                </a:solidFill>
                <a:ea typeface="+mn-lt"/>
                <a:cs typeface="+mn-lt"/>
              </a:rPr>
              <a:t>unremoved</a:t>
            </a:r>
            <a:r>
              <a:rPr lang="en-US" altLang="zh-CN">
                <a:ea typeface="+mn-lt"/>
                <a:cs typeface="+mn-lt"/>
              </a:rPr>
              <a:t> loans</a:t>
            </a:r>
            <a:endParaRPr lang="zh-CN"/>
          </a:p>
          <a:p>
            <a:pPr marL="285750" indent="-285750">
              <a:buFont typeface="Arial"/>
              <a:buChar char="•"/>
            </a:pPr>
            <a:endParaRPr lang="en-US" altLang="zh-CN">
              <a:ea typeface="+mn-lt"/>
              <a:cs typeface="+mn-lt"/>
            </a:endParaRPr>
          </a:p>
          <a:p>
            <a:pPr marL="285750" indent="-285750">
              <a:buFont typeface="Arial"/>
              <a:buChar char="•"/>
            </a:pPr>
            <a:r>
              <a:rPr lang="en-US">
                <a:ea typeface="+mn-lt"/>
                <a:cs typeface="+mn-lt"/>
              </a:rPr>
              <a:t>Find defining characteristics of the removed loans</a:t>
            </a:r>
            <a:endParaRPr lang="en-US" altLang="zh-CN">
              <a:cs typeface="Times New Roman"/>
            </a:endParaRPr>
          </a:p>
          <a:p>
            <a:pPr marL="285750" indent="-285750">
              <a:buFont typeface="Arial"/>
              <a:buChar char="•"/>
            </a:pPr>
            <a:endParaRPr lang="en-US">
              <a:cs typeface="Times New Roman"/>
            </a:endParaRPr>
          </a:p>
          <a:p>
            <a:pPr marL="285750" indent="-285750">
              <a:buFont typeface="Arial"/>
              <a:buChar char="•"/>
            </a:pPr>
            <a:r>
              <a:rPr lang="en-US" altLang="zh-CN">
                <a:cs typeface="Times New Roman"/>
              </a:rPr>
              <a:t>Predict the possible removed loans</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Discover the funds flow</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Give recommendations to both government and small business</a:t>
            </a:r>
          </a:p>
          <a:p>
            <a:pPr marL="285750" indent="-285750">
              <a:buFont typeface="Arial"/>
              <a:buChar char="•"/>
            </a:pPr>
            <a:endParaRPr lang="en-US" altLang="zh-CN">
              <a:cs typeface="Times New Roman"/>
            </a:endParaRPr>
          </a:p>
          <a:p>
            <a:pPr marL="285750" indent="-285750">
              <a:buFont typeface="Arial"/>
              <a:buChar char="•"/>
            </a:pPr>
            <a:endParaRPr lang="en-US" altLang="zh-CN">
              <a:cs typeface="Times New Roman"/>
            </a:endParaRPr>
          </a:p>
          <a:p>
            <a:pPr marL="285750" indent="-285750">
              <a:buFont typeface="Arial"/>
              <a:buChar char="•"/>
            </a:pPr>
            <a:endParaRPr lang="zh-CN" altLang="en-US">
              <a:cs typeface="Times New Roman"/>
            </a:endParaRPr>
          </a:p>
        </p:txBody>
      </p:sp>
      <p:sp>
        <p:nvSpPr>
          <p:cNvPr id="7" name="文本框 6">
            <a:extLst>
              <a:ext uri="{FF2B5EF4-FFF2-40B4-BE49-F238E27FC236}">
                <a16:creationId xmlns:a16="http://schemas.microsoft.com/office/drawing/2014/main" id="{9307B3E3-92B5-499D-A1B0-50E23AD08678}"/>
              </a:ext>
            </a:extLst>
          </p:cNvPr>
          <p:cNvSpPr txBox="1"/>
          <p:nvPr/>
        </p:nvSpPr>
        <p:spPr>
          <a:xfrm>
            <a:off x="574714" y="317653"/>
            <a:ext cx="115137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t>Project Target                &amp;             Data Set</a:t>
            </a:r>
            <a:endParaRPr lang="zh-CN" sz="4000" b="1">
              <a:latin typeface="獅尾四季春SC-Black"/>
            </a:endParaRPr>
          </a:p>
        </p:txBody>
      </p:sp>
      <p:graphicFrame>
        <p:nvGraphicFramePr>
          <p:cNvPr id="10" name="表格 3">
            <a:extLst>
              <a:ext uri="{FF2B5EF4-FFF2-40B4-BE49-F238E27FC236}">
                <a16:creationId xmlns:a16="http://schemas.microsoft.com/office/drawing/2014/main" id="{2FC991A0-ACC0-4F8A-A095-50C3AA063F08}"/>
              </a:ext>
            </a:extLst>
          </p:cNvPr>
          <p:cNvGraphicFramePr>
            <a:graphicFrameLocks noGrp="1"/>
          </p:cNvGraphicFramePr>
          <p:nvPr>
            <p:extLst>
              <p:ext uri="{D42A27DB-BD31-4B8C-83A1-F6EECF244321}">
                <p14:modId xmlns:p14="http://schemas.microsoft.com/office/powerpoint/2010/main" val="1793347272"/>
              </p:ext>
            </p:extLst>
          </p:nvPr>
        </p:nvGraphicFramePr>
        <p:xfrm>
          <a:off x="7094669" y="3931741"/>
          <a:ext cx="4547051" cy="865859"/>
        </p:xfrm>
        <a:graphic>
          <a:graphicData uri="http://schemas.openxmlformats.org/drawingml/2006/table">
            <a:tbl>
              <a:tblPr firstRow="1" bandRow="1">
                <a:tableStyleId>{5C22544A-7EE6-4342-B048-85BDC9FD1C3A}</a:tableStyleId>
              </a:tblPr>
              <a:tblGrid>
                <a:gridCol w="1576180">
                  <a:extLst>
                    <a:ext uri="{9D8B030D-6E8A-4147-A177-3AD203B41FA5}">
                      <a16:colId xmlns:a16="http://schemas.microsoft.com/office/drawing/2014/main" val="89850377"/>
                    </a:ext>
                  </a:extLst>
                </a:gridCol>
                <a:gridCol w="1572377">
                  <a:extLst>
                    <a:ext uri="{9D8B030D-6E8A-4147-A177-3AD203B41FA5}">
                      <a16:colId xmlns:a16="http://schemas.microsoft.com/office/drawing/2014/main" val="1714862917"/>
                    </a:ext>
                  </a:extLst>
                </a:gridCol>
                <a:gridCol w="1398494">
                  <a:extLst>
                    <a:ext uri="{9D8B030D-6E8A-4147-A177-3AD203B41FA5}">
                      <a16:colId xmlns:a16="http://schemas.microsoft.com/office/drawing/2014/main" val="2878611530"/>
                    </a:ext>
                  </a:extLst>
                </a:gridCol>
              </a:tblGrid>
              <a:tr h="307921">
                <a:tc>
                  <a:txBody>
                    <a:bodyPr/>
                    <a:lstStyle/>
                    <a:p>
                      <a:r>
                        <a:rPr lang="zh-CN" altLang="en-US"/>
                        <a:t>Removed</a:t>
                      </a:r>
                    </a:p>
                  </a:txBody>
                  <a:tcPr/>
                </a:tc>
                <a:tc>
                  <a:txBody>
                    <a:bodyPr/>
                    <a:lstStyle/>
                    <a:p>
                      <a:r>
                        <a:rPr lang="zh-CN" altLang="en-US"/>
                        <a:t>Approved</a:t>
                      </a:r>
                    </a:p>
                  </a:txBody>
                  <a:tcPr/>
                </a:tc>
                <a:tc>
                  <a:txBody>
                    <a:bodyPr/>
                    <a:lstStyle/>
                    <a:p>
                      <a:pPr lvl="0">
                        <a:buNone/>
                      </a:pPr>
                      <a:r>
                        <a:rPr lang="zh-CN" altLang="en-US"/>
                        <a:t>Variables</a:t>
                      </a:r>
                    </a:p>
                  </a:txBody>
                  <a:tcPr/>
                </a:tc>
                <a:extLst>
                  <a:ext uri="{0D108BD9-81ED-4DB2-BD59-A6C34878D82A}">
                    <a16:rowId xmlns:a16="http://schemas.microsoft.com/office/drawing/2014/main" val="572703730"/>
                  </a:ext>
                </a:extLst>
              </a:tr>
              <a:tr h="489875">
                <a:tc>
                  <a:txBody>
                    <a:bodyPr/>
                    <a:lstStyle/>
                    <a:p>
                      <a:r>
                        <a:rPr lang="zh-CN" altLang="en-US"/>
                        <a:t>25836</a:t>
                      </a:r>
                    </a:p>
                  </a:txBody>
                  <a:tcPr/>
                </a:tc>
                <a:tc>
                  <a:txBody>
                    <a:bodyPr/>
                    <a:lstStyle/>
                    <a:p>
                      <a:r>
                        <a:rPr lang="zh-CN" altLang="en-US"/>
                        <a:t>553828</a:t>
                      </a:r>
                    </a:p>
                  </a:txBody>
                  <a:tcPr/>
                </a:tc>
                <a:tc>
                  <a:txBody>
                    <a:bodyPr/>
                    <a:lstStyle/>
                    <a:p>
                      <a:pPr lvl="0">
                        <a:buNone/>
                      </a:pPr>
                      <a:r>
                        <a:rPr lang="zh-CN" altLang="en-US"/>
                        <a:t>41</a:t>
                      </a:r>
                    </a:p>
                  </a:txBody>
                  <a:tcPr/>
                </a:tc>
                <a:extLst>
                  <a:ext uri="{0D108BD9-81ED-4DB2-BD59-A6C34878D82A}">
                    <a16:rowId xmlns:a16="http://schemas.microsoft.com/office/drawing/2014/main" val="3671244461"/>
                  </a:ext>
                </a:extLst>
              </a:tr>
            </a:tbl>
          </a:graphicData>
        </a:graphic>
      </p:graphicFrame>
      <p:sp>
        <p:nvSpPr>
          <p:cNvPr id="11" name="文本框 10">
            <a:extLst>
              <a:ext uri="{FF2B5EF4-FFF2-40B4-BE49-F238E27FC236}">
                <a16:creationId xmlns:a16="http://schemas.microsoft.com/office/drawing/2014/main" id="{1CB06DDB-5468-4691-ADC2-9C7EF6399BDF}"/>
              </a:ext>
            </a:extLst>
          </p:cNvPr>
          <p:cNvSpPr txBox="1"/>
          <p:nvPr/>
        </p:nvSpPr>
        <p:spPr>
          <a:xfrm>
            <a:off x="6965576" y="1586753"/>
            <a:ext cx="455407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tLang="zh-CN">
                <a:cs typeface="Times New Roman"/>
              </a:rPr>
              <a:t>The information of removed and approved PPP loans in </a:t>
            </a:r>
            <a:r>
              <a:rPr lang="en-US" altLang="zh-CN" b="1">
                <a:cs typeface="Times New Roman"/>
              </a:rPr>
              <a:t>GA</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From 2020-04-03 to 2021-06-30</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Most variables are dummy variables</a:t>
            </a:r>
          </a:p>
          <a:p>
            <a:pPr marL="285750" indent="-285750">
              <a:buFont typeface="Arial"/>
              <a:buChar char="•"/>
            </a:pPr>
            <a:endParaRPr lang="en-US" altLang="zh-CN">
              <a:cs typeface="Times New Roman"/>
            </a:endParaRPr>
          </a:p>
          <a:p>
            <a:pPr marL="285750" indent="-285750">
              <a:buFont typeface="Arial"/>
              <a:buChar char="•"/>
            </a:pPr>
            <a:r>
              <a:rPr lang="en-US" altLang="zh-CN">
                <a:cs typeface="Times New Roman"/>
              </a:rPr>
              <a:t>Location information takes a big part</a:t>
            </a:r>
          </a:p>
          <a:p>
            <a:pPr marL="285750" indent="-285750">
              <a:buFont typeface="Arial"/>
              <a:buChar char="•"/>
            </a:pPr>
            <a:endParaRPr lang="en-US" altLang="zh-CN">
              <a:cs typeface="Times New Roman"/>
            </a:endParaRPr>
          </a:p>
          <a:p>
            <a:pPr marL="285750" indent="-285750">
              <a:buFont typeface="Arial"/>
              <a:buChar char="•"/>
            </a:pPr>
            <a:endParaRPr lang="en-US" altLang="zh-CN">
              <a:cs typeface="Times New Roman"/>
            </a:endParaRPr>
          </a:p>
        </p:txBody>
      </p:sp>
      <p:sp>
        <p:nvSpPr>
          <p:cNvPr id="14" name="箭头: 下 13">
            <a:extLst>
              <a:ext uri="{FF2B5EF4-FFF2-40B4-BE49-F238E27FC236}">
                <a16:creationId xmlns:a16="http://schemas.microsoft.com/office/drawing/2014/main" id="{72ACD21A-2536-4BE2-93AF-3F6EADEDEC55}"/>
              </a:ext>
            </a:extLst>
          </p:cNvPr>
          <p:cNvSpPr/>
          <p:nvPr/>
        </p:nvSpPr>
        <p:spPr>
          <a:xfrm>
            <a:off x="9009260" y="5037537"/>
            <a:ext cx="475130" cy="4482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99C5320-0E14-4570-A1F7-6E03A71299BC}"/>
              </a:ext>
            </a:extLst>
          </p:cNvPr>
          <p:cNvSpPr txBox="1"/>
          <p:nvPr/>
        </p:nvSpPr>
        <p:spPr>
          <a:xfrm>
            <a:off x="6584090" y="5576276"/>
            <a:ext cx="550432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ltLang="zh-CN" sz="2400" b="1">
                <a:solidFill>
                  <a:srgbClr val="1C6294"/>
                </a:solidFill>
                <a:latin typeface="Times New Roman"/>
                <a:cs typeface="Arial"/>
              </a:rPr>
              <a:t> Amount of money</a:t>
            </a:r>
          </a:p>
          <a:p>
            <a:pPr>
              <a:buChar char="•"/>
            </a:pPr>
            <a:r>
              <a:rPr lang="en-US" altLang="zh-CN" sz="2400" b="1">
                <a:solidFill>
                  <a:srgbClr val="1C6294"/>
                </a:solidFill>
                <a:latin typeface="Times New Roman"/>
                <a:cs typeface="Arial"/>
              </a:rPr>
              <a:t> Loan approval rate = approved / total</a:t>
            </a:r>
          </a:p>
        </p:txBody>
      </p:sp>
      <p:sp>
        <p:nvSpPr>
          <p:cNvPr id="25" name="Rectangle 24">
            <a:extLst>
              <a:ext uri="{FF2B5EF4-FFF2-40B4-BE49-F238E27FC236}">
                <a16:creationId xmlns:a16="http://schemas.microsoft.com/office/drawing/2014/main" id="{4B729F15-1B5C-42C1-BCF4-1D840EC17960}"/>
              </a:ext>
            </a:extLst>
          </p:cNvPr>
          <p:cNvSpPr/>
          <p:nvPr/>
        </p:nvSpPr>
        <p:spPr>
          <a:xfrm>
            <a:off x="300336" y="1099951"/>
            <a:ext cx="5717822" cy="5531668"/>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27">
            <a:extLst>
              <a:ext uri="{FF2B5EF4-FFF2-40B4-BE49-F238E27FC236}">
                <a16:creationId xmlns:a16="http://schemas.microsoft.com/office/drawing/2014/main" id="{0D8BCE73-D94B-4D87-9C36-A8C12FDFE861}"/>
              </a:ext>
            </a:extLst>
          </p:cNvPr>
          <p:cNvSpPr/>
          <p:nvPr/>
        </p:nvSpPr>
        <p:spPr>
          <a:xfrm>
            <a:off x="6173842" y="1099951"/>
            <a:ext cx="5717822" cy="5531668"/>
          </a:xfrm>
          <a:prstGeom prst="rect">
            <a:avLst/>
          </a:prstGeom>
          <a:noFill/>
          <a:ln w="3175">
            <a:solidFill>
              <a:schemeClr val="tx1">
                <a:lumMod val="65000"/>
                <a:lumOff val="3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Graphic 28" descr="Bullseye outline">
            <a:extLst>
              <a:ext uri="{FF2B5EF4-FFF2-40B4-BE49-F238E27FC236}">
                <a16:creationId xmlns:a16="http://schemas.microsoft.com/office/drawing/2014/main" id="{7927EC1F-0B8A-4679-864A-719134F111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2331" y="4608077"/>
            <a:ext cx="1835901" cy="1835901"/>
          </a:xfrm>
          <a:prstGeom prst="rect">
            <a:avLst/>
          </a:prstGeom>
        </p:spPr>
      </p:pic>
    </p:spTree>
    <p:extLst>
      <p:ext uri="{BB962C8B-B14F-4D97-AF65-F5344CB8AC3E}">
        <p14:creationId xmlns:p14="http://schemas.microsoft.com/office/powerpoint/2010/main" val="86647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 name="文本框 3">
            <a:extLst>
              <a:ext uri="{FF2B5EF4-FFF2-40B4-BE49-F238E27FC236}">
                <a16:creationId xmlns:a16="http://schemas.microsoft.com/office/drawing/2014/main" id="{5EE0CA01-A3D0-4789-9C07-C4C7D78D5370}"/>
              </a:ext>
            </a:extLst>
          </p:cNvPr>
          <p:cNvSpPr txBox="1"/>
          <p:nvPr/>
        </p:nvSpPr>
        <p:spPr>
          <a:xfrm>
            <a:off x="574714" y="317653"/>
            <a:ext cx="66817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latin typeface="+mj-lt"/>
              </a:rPr>
              <a:t>Correlation Heatmap</a:t>
            </a:r>
            <a:endParaRPr lang="zh-CN" sz="4000" b="1">
              <a:latin typeface="+mj-lt"/>
            </a:endParaRPr>
          </a:p>
        </p:txBody>
      </p:sp>
      <p:pic>
        <p:nvPicPr>
          <p:cNvPr id="3" name="Picture 2" descr="Chart, scatter chart&#10;&#10;Description automatically generated">
            <a:extLst>
              <a:ext uri="{FF2B5EF4-FFF2-40B4-BE49-F238E27FC236}">
                <a16:creationId xmlns:a16="http://schemas.microsoft.com/office/drawing/2014/main" id="{64E6B61F-F13E-44C0-9624-B63026E74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14" y="1579780"/>
            <a:ext cx="8302832" cy="4723366"/>
          </a:xfrm>
          <a:prstGeom prst="rect">
            <a:avLst/>
          </a:prstGeom>
        </p:spPr>
      </p:pic>
      <p:sp>
        <p:nvSpPr>
          <p:cNvPr id="5" name="TextBox 4">
            <a:extLst>
              <a:ext uri="{FF2B5EF4-FFF2-40B4-BE49-F238E27FC236}">
                <a16:creationId xmlns:a16="http://schemas.microsoft.com/office/drawing/2014/main" id="{B51E7945-B93D-4BCB-A28A-09035234C2CC}"/>
              </a:ext>
            </a:extLst>
          </p:cNvPr>
          <p:cNvSpPr txBox="1"/>
          <p:nvPr/>
        </p:nvSpPr>
        <p:spPr>
          <a:xfrm>
            <a:off x="574714" y="1025539"/>
            <a:ext cx="7972147" cy="646331"/>
          </a:xfrm>
          <a:prstGeom prst="rect">
            <a:avLst/>
          </a:prstGeom>
          <a:noFill/>
        </p:spPr>
        <p:txBody>
          <a:bodyPr wrap="square" rtlCol="0">
            <a:spAutoFit/>
          </a:bodyPr>
          <a:lstStyle/>
          <a:p>
            <a:pPr algn="l"/>
            <a:r>
              <a:rPr lang="en-US" altLang="zh-CN">
                <a:latin typeface="+mj-lt"/>
                <a:ea typeface="+mn-ea"/>
              </a:rPr>
              <a:t>Correlation plot of </a:t>
            </a:r>
            <a:r>
              <a:rPr lang="en-US" altLang="zh-CN" i="1">
                <a:latin typeface="+mj-lt"/>
                <a:ea typeface="+mn-ea"/>
              </a:rPr>
              <a:t>full processed dataset</a:t>
            </a:r>
            <a:r>
              <a:rPr lang="en-US" altLang="zh-CN">
                <a:latin typeface="+mj-lt"/>
                <a:ea typeface="+mn-ea"/>
              </a:rPr>
              <a:t>.</a:t>
            </a:r>
          </a:p>
          <a:p>
            <a:pPr algn="l"/>
            <a:r>
              <a:rPr lang="en-US" altLang="zh-CN">
                <a:latin typeface="+mj-lt"/>
                <a:ea typeface="+mn-ea"/>
              </a:rPr>
              <a:t>Weak correlation between each element. Low risk of multicollinearity issue. </a:t>
            </a:r>
            <a:endParaRPr lang="zh-CN" altLang="en-US">
              <a:latin typeface="+mj-lt"/>
              <a:ea typeface="+mn-ea"/>
            </a:endParaRPr>
          </a:p>
        </p:txBody>
      </p:sp>
      <p:sp>
        <p:nvSpPr>
          <p:cNvPr id="7" name="TextBox 6">
            <a:extLst>
              <a:ext uri="{FF2B5EF4-FFF2-40B4-BE49-F238E27FC236}">
                <a16:creationId xmlns:a16="http://schemas.microsoft.com/office/drawing/2014/main" id="{72FBC942-58E9-4EF3-925F-BF7D1E705220}"/>
              </a:ext>
            </a:extLst>
          </p:cNvPr>
          <p:cNvSpPr txBox="1"/>
          <p:nvPr/>
        </p:nvSpPr>
        <p:spPr>
          <a:xfrm>
            <a:off x="3098307" y="6355681"/>
            <a:ext cx="8751163" cy="369332"/>
          </a:xfrm>
          <a:prstGeom prst="rect">
            <a:avLst/>
          </a:prstGeom>
          <a:noFill/>
        </p:spPr>
        <p:txBody>
          <a:bodyPr wrap="square">
            <a:spAutoFit/>
          </a:bodyPr>
          <a:lstStyle/>
          <a:p>
            <a:r>
              <a:rPr lang="en-US" altLang="zh-CN" i="1">
                <a:solidFill>
                  <a:schemeClr val="tx1">
                    <a:lumMod val="65000"/>
                    <a:lumOff val="35000"/>
                  </a:schemeClr>
                </a:solidFill>
                <a:latin typeface="+mj-lt"/>
                <a:ea typeface="+mn-ea"/>
              </a:rPr>
              <a:t>full processed dataset: non-input data and redundant data has been removed already</a:t>
            </a:r>
            <a:endParaRPr lang="zh-CN" altLang="en-US">
              <a:solidFill>
                <a:schemeClr val="tx1">
                  <a:lumMod val="65000"/>
                  <a:lumOff val="35000"/>
                </a:schemeClr>
              </a:solidFill>
              <a:latin typeface="+mj-lt"/>
            </a:endParaRPr>
          </a:p>
        </p:txBody>
      </p:sp>
    </p:spTree>
    <p:extLst>
      <p:ext uri="{BB962C8B-B14F-4D97-AF65-F5344CB8AC3E}">
        <p14:creationId xmlns:p14="http://schemas.microsoft.com/office/powerpoint/2010/main" val="394179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3" name="文本框 2">
            <a:extLst>
              <a:ext uri="{FF2B5EF4-FFF2-40B4-BE49-F238E27FC236}">
                <a16:creationId xmlns:a16="http://schemas.microsoft.com/office/drawing/2014/main" id="{BF7C14A5-A77C-42A0-9A3E-272499A9AACC}"/>
              </a:ext>
            </a:extLst>
          </p:cNvPr>
          <p:cNvSpPr txBox="1"/>
          <p:nvPr/>
        </p:nvSpPr>
        <p:spPr>
          <a:xfrm>
            <a:off x="9278812" y="3145248"/>
            <a:ext cx="257468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CN" altLang="en-US">
                <a:latin typeface="Times New Roman"/>
                <a:cs typeface="Times New Roman"/>
              </a:rPr>
              <a:t>Since Feb 2021, the loan approval rate decreased quickly. </a:t>
            </a:r>
          </a:p>
          <a:p>
            <a:pPr marL="285750" indent="-285750">
              <a:buFont typeface="Arial"/>
              <a:buChar char="•"/>
            </a:pPr>
            <a:endParaRPr lang="zh-CN" altLang="en-US">
              <a:latin typeface="Times New Roman"/>
              <a:cs typeface="Times New Roman"/>
            </a:endParaRPr>
          </a:p>
          <a:p>
            <a:pPr marL="285750" indent="-285750">
              <a:buFont typeface="Arial"/>
              <a:buChar char="•"/>
            </a:pPr>
            <a:r>
              <a:rPr lang="en-US" altLang="zh-CN">
                <a:ea typeface="+mn-lt"/>
                <a:cs typeface="+mn-lt"/>
              </a:rPr>
              <a:t>Before that, the approval rate is nearly 100%</a:t>
            </a:r>
          </a:p>
          <a:p>
            <a:pPr marL="285750" indent="-285750">
              <a:buFont typeface="Arial"/>
              <a:buChar char="•"/>
            </a:pPr>
            <a:endParaRPr lang="zh-CN" altLang="en-US">
              <a:latin typeface="Times New Roman"/>
              <a:cs typeface="Times New Roman"/>
            </a:endParaRPr>
          </a:p>
        </p:txBody>
      </p:sp>
      <p:pic>
        <p:nvPicPr>
          <p:cNvPr id="25" name="图片 25" descr="图表&#10;&#10;已自动生成说明">
            <a:extLst>
              <a:ext uri="{FF2B5EF4-FFF2-40B4-BE49-F238E27FC236}">
                <a16:creationId xmlns:a16="http://schemas.microsoft.com/office/drawing/2014/main" id="{2EA70DB4-A07A-45C4-9B57-8014E8101650}"/>
              </a:ext>
            </a:extLst>
          </p:cNvPr>
          <p:cNvPicPr>
            <a:picLocks noChangeAspect="1"/>
          </p:cNvPicPr>
          <p:nvPr/>
        </p:nvPicPr>
        <p:blipFill>
          <a:blip r:embed="rId3"/>
          <a:stretch>
            <a:fillRect/>
          </a:stretch>
        </p:blipFill>
        <p:spPr>
          <a:xfrm>
            <a:off x="589732" y="1138132"/>
            <a:ext cx="8540578" cy="5464152"/>
          </a:xfrm>
          <a:prstGeom prst="rect">
            <a:avLst/>
          </a:prstGeom>
        </p:spPr>
      </p:pic>
      <p:sp>
        <p:nvSpPr>
          <p:cNvPr id="27" name="文本框 26">
            <a:extLst>
              <a:ext uri="{FF2B5EF4-FFF2-40B4-BE49-F238E27FC236}">
                <a16:creationId xmlns:a16="http://schemas.microsoft.com/office/drawing/2014/main" id="{7AE402D6-339E-48A6-8739-E97EB013CBB4}"/>
              </a:ext>
            </a:extLst>
          </p:cNvPr>
          <p:cNvSpPr txBox="1"/>
          <p:nvPr/>
        </p:nvSpPr>
        <p:spPr>
          <a:xfrm>
            <a:off x="588321" y="317653"/>
            <a:ext cx="91990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latin typeface="Times New Roman"/>
                <a:cs typeface="Times New Roman"/>
              </a:rPr>
              <a:t>Overview loan and approval rate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9B12E3-6BDB-A24D-A223-DEB65EF86C6D}"/>
              </a:ext>
            </a:extLst>
          </p:cNvPr>
          <p:cNvSpPr txBox="1"/>
          <p:nvPr/>
        </p:nvSpPr>
        <p:spPr>
          <a:xfrm rot="5400000">
            <a:off x="10204518" y="4219770"/>
            <a:ext cx="934871" cy="369332"/>
          </a:xfrm>
          <a:prstGeom prst="rect">
            <a:avLst/>
          </a:prstGeom>
          <a:noFill/>
        </p:spPr>
        <p:txBody>
          <a:bodyPr wrap="none" rtlCol="0">
            <a:spAutoFit/>
          </a:bodyPr>
          <a:lstStyle/>
          <a:p>
            <a:pPr algn="l"/>
            <a:r>
              <a:rPr lang="en-US">
                <a:latin typeface="Lato" panose="020F0502020204030203" pitchFamily="34" charset="0"/>
                <a:ea typeface="Lato" panose="020F0502020204030203" pitchFamily="34" charset="0"/>
                <a:cs typeface="Lato" panose="020F0502020204030203" pitchFamily="34" charset="0"/>
              </a:rPr>
              <a:t>GA BCI</a:t>
            </a:r>
          </a:p>
        </p:txBody>
      </p:sp>
      <p:grpSp>
        <p:nvGrpSpPr>
          <p:cNvPr id="9" name="Group 8">
            <a:extLst>
              <a:ext uri="{FF2B5EF4-FFF2-40B4-BE49-F238E27FC236}">
                <a16:creationId xmlns:a16="http://schemas.microsoft.com/office/drawing/2014/main" id="{5DED7A8D-9F4B-495F-A74A-0C0230661BFF}"/>
              </a:ext>
            </a:extLst>
          </p:cNvPr>
          <p:cNvGrpSpPr/>
          <p:nvPr/>
        </p:nvGrpSpPr>
        <p:grpSpPr>
          <a:xfrm>
            <a:off x="1393046" y="1408240"/>
            <a:ext cx="8648700" cy="4745669"/>
            <a:chOff x="1548268" y="1323574"/>
            <a:chExt cx="8648700" cy="4745669"/>
          </a:xfrm>
        </p:grpSpPr>
        <p:pic>
          <p:nvPicPr>
            <p:cNvPr id="7" name="Picture 6">
              <a:extLst>
                <a:ext uri="{FF2B5EF4-FFF2-40B4-BE49-F238E27FC236}">
                  <a16:creationId xmlns:a16="http://schemas.microsoft.com/office/drawing/2014/main" id="{655305DC-B365-7F40-928F-D52008B87B7D}"/>
                </a:ext>
              </a:extLst>
            </p:cNvPr>
            <p:cNvPicPr>
              <a:picLocks noChangeAspect="1"/>
            </p:cNvPicPr>
            <p:nvPr/>
          </p:nvPicPr>
          <p:blipFill>
            <a:blip r:embed="rId3"/>
            <a:stretch>
              <a:fillRect/>
            </a:stretch>
          </p:blipFill>
          <p:spPr>
            <a:xfrm>
              <a:off x="1548268" y="2329093"/>
              <a:ext cx="8648700" cy="3556000"/>
            </a:xfrm>
            <a:prstGeom prst="rect">
              <a:avLst/>
            </a:prstGeom>
          </p:spPr>
        </p:pic>
        <p:pic>
          <p:nvPicPr>
            <p:cNvPr id="10" name="Picture 9" descr="Chart, line chart&#10;&#10;Description automatically generated">
              <a:extLst>
                <a:ext uri="{FF2B5EF4-FFF2-40B4-BE49-F238E27FC236}">
                  <a16:creationId xmlns:a16="http://schemas.microsoft.com/office/drawing/2014/main" id="{E4FAF452-DD22-434C-B1E9-90C0B044536F}"/>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2023254" y="1323574"/>
              <a:ext cx="5406070" cy="4745669"/>
            </a:xfrm>
            <a:prstGeom prst="rect">
              <a:avLst/>
            </a:prstGeom>
          </p:spPr>
        </p:pic>
      </p:grpSp>
      <p:sp>
        <p:nvSpPr>
          <p:cNvPr id="11" name="文本框 21">
            <a:extLst>
              <a:ext uri="{FF2B5EF4-FFF2-40B4-BE49-F238E27FC236}">
                <a16:creationId xmlns:a16="http://schemas.microsoft.com/office/drawing/2014/main" id="{F96067F5-130A-4DFA-B329-238ACB70689B}"/>
              </a:ext>
            </a:extLst>
          </p:cNvPr>
          <p:cNvSpPr txBox="1"/>
          <p:nvPr/>
        </p:nvSpPr>
        <p:spPr>
          <a:xfrm>
            <a:off x="843655" y="353512"/>
            <a:ext cx="66817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latin typeface="Times New Roman"/>
                <a:cs typeface="Times New Roman"/>
              </a:rPr>
              <a:t>Business confidence Index</a:t>
            </a:r>
          </a:p>
        </p:txBody>
      </p:sp>
    </p:spTree>
    <p:extLst>
      <p:ext uri="{BB962C8B-B14F-4D97-AF65-F5344CB8AC3E}">
        <p14:creationId xmlns:p14="http://schemas.microsoft.com/office/powerpoint/2010/main" val="281048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96D71-A16E-4805-BE3D-F8B007AF270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spcBef>
                <a:spcPct val="0"/>
              </a:spcBef>
            </a:pPr>
            <a:r>
              <a:rPr lang="en-US" sz="4000" b="1" kern="1200">
                <a:solidFill>
                  <a:schemeClr val="tx1"/>
                </a:solidFill>
                <a:latin typeface="+mj-lt"/>
                <a:cs typeface="+mj-cs"/>
              </a:rPr>
              <a:t>Which industry money</a:t>
            </a:r>
            <a:r>
              <a:rPr lang="en-US" sz="4000" b="1" kern="1200">
                <a:solidFill>
                  <a:schemeClr val="tx1"/>
                </a:solidFill>
                <a:latin typeface="+mj-lt"/>
                <a:ea typeface="+mj-ea"/>
                <a:cs typeface="+mj-cs"/>
              </a:rPr>
              <a:t> flows</a:t>
            </a:r>
            <a:r>
              <a:rPr lang="en-US" sz="4000" b="1" kern="1200">
                <a:solidFill>
                  <a:schemeClr val="tx1"/>
                </a:solidFill>
                <a:latin typeface="+mj-lt"/>
                <a:cs typeface="+mj-cs"/>
              </a:rPr>
              <a:t> into most</a:t>
            </a:r>
            <a:r>
              <a:rPr lang="en-US" sz="4000" b="1" kern="1200">
                <a:solidFill>
                  <a:schemeClr val="tx1"/>
                </a:solidFill>
                <a:latin typeface="+mj-lt"/>
                <a:ea typeface="+mj-ea"/>
                <a:cs typeface="+mj-cs"/>
              </a:rPr>
              <a:t>?</a:t>
            </a:r>
          </a:p>
        </p:txBody>
      </p:sp>
      <p:pic>
        <p:nvPicPr>
          <p:cNvPr id="5" name="Picture 5" descr="Timeline&#10;&#10;Description automatically generated">
            <a:extLst>
              <a:ext uri="{FF2B5EF4-FFF2-40B4-BE49-F238E27FC236}">
                <a16:creationId xmlns:a16="http://schemas.microsoft.com/office/drawing/2014/main" id="{5FC35CFB-E69E-42EF-8430-8FBE3434B9B0}"/>
              </a:ext>
            </a:extLst>
          </p:cNvPr>
          <p:cNvPicPr>
            <a:picLocks noChangeAspect="1"/>
          </p:cNvPicPr>
          <p:nvPr/>
        </p:nvPicPr>
        <p:blipFill>
          <a:blip r:embed="rId3"/>
          <a:stretch>
            <a:fillRect/>
          </a:stretch>
        </p:blipFill>
        <p:spPr>
          <a:xfrm>
            <a:off x="838200" y="1921943"/>
            <a:ext cx="10515599" cy="4324462"/>
          </a:xfrm>
          <a:prstGeom prst="rect">
            <a:avLst/>
          </a:prstGeom>
        </p:spPr>
      </p:pic>
    </p:spTree>
    <p:extLst>
      <p:ext uri="{BB962C8B-B14F-4D97-AF65-F5344CB8AC3E}">
        <p14:creationId xmlns:p14="http://schemas.microsoft.com/office/powerpoint/2010/main" val="4271503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PA-Google Shape;694;p60"/>
          <p:cNvSpPr txBox="1">
            <a:spLocks noGrp="1"/>
          </p:cNvSpPr>
          <p:nvPr>
            <p:ph type="title"/>
            <p:custDataLst>
              <p:tags r:id="rId1"/>
            </p:custDataLst>
          </p:nvPr>
        </p:nvSpPr>
        <p:spPr>
          <a:xfrm>
            <a:off x="476708" y="258417"/>
            <a:ext cx="9276189" cy="714320"/>
          </a:xfrm>
          <a:prstGeom prst="rect">
            <a:avLst/>
          </a:prstGeom>
        </p:spPr>
        <p:txBody>
          <a:bodyPr spcFirstLastPara="1" vert="horz" wrap="square" lIns="121900" tIns="121900" rIns="121900" bIns="121900" rtlCol="0" anchor="t" anchorCtr="0">
            <a:noAutofit/>
          </a:bodyPr>
          <a:lstStyle/>
          <a:p>
            <a:r>
              <a:rPr lang="en-US" altLang="zh-CN" sz="4000" b="1">
                <a:solidFill>
                  <a:schemeClr val="bg2"/>
                </a:solidFill>
                <a:latin typeface="+mn-lt"/>
                <a:ea typeface="+mn-ea"/>
                <a:cs typeface="+mn-ea"/>
                <a:sym typeface="+mn-lt"/>
              </a:rPr>
              <a:t>Loan pass rates of congressional Districts</a:t>
            </a:r>
            <a:endParaRPr lang="en-US" sz="4000" b="1">
              <a:solidFill>
                <a:schemeClr val="bg2"/>
              </a:solidFill>
              <a:latin typeface="+mn-lt"/>
              <a:ea typeface="+mn-ea"/>
              <a:cs typeface="+mn-ea"/>
              <a:sym typeface="+mn-lt"/>
            </a:endParaRPr>
          </a:p>
        </p:txBody>
      </p:sp>
      <p:pic>
        <p:nvPicPr>
          <p:cNvPr id="271" name="Picture 270" descr="Map&#10;&#10;Description automatically generated">
            <a:extLst>
              <a:ext uri="{FF2B5EF4-FFF2-40B4-BE49-F238E27FC236}">
                <a16:creationId xmlns:a16="http://schemas.microsoft.com/office/drawing/2014/main" id="{7F9402E9-681D-D84D-9455-D3BAAED17E0E}"/>
              </a:ext>
            </a:extLst>
          </p:cNvPr>
          <p:cNvPicPr>
            <a:picLocks noChangeAspect="1"/>
          </p:cNvPicPr>
          <p:nvPr/>
        </p:nvPicPr>
        <p:blipFill>
          <a:blip r:embed="rId4"/>
          <a:stretch>
            <a:fillRect/>
          </a:stretch>
        </p:blipFill>
        <p:spPr>
          <a:xfrm>
            <a:off x="1262103" y="1306213"/>
            <a:ext cx="4521200" cy="5105400"/>
          </a:xfrm>
          <a:prstGeom prst="rect">
            <a:avLst/>
          </a:prstGeom>
        </p:spPr>
      </p:pic>
      <p:sp>
        <p:nvSpPr>
          <p:cNvPr id="279" name="TextBox 278">
            <a:extLst>
              <a:ext uri="{FF2B5EF4-FFF2-40B4-BE49-F238E27FC236}">
                <a16:creationId xmlns:a16="http://schemas.microsoft.com/office/drawing/2014/main" id="{879F6FC1-56CF-2344-BDF4-73E1E70FE3DD}"/>
              </a:ext>
            </a:extLst>
          </p:cNvPr>
          <p:cNvSpPr txBox="1"/>
          <p:nvPr/>
        </p:nvSpPr>
        <p:spPr>
          <a:xfrm>
            <a:off x="5695926" y="5728042"/>
            <a:ext cx="6098058" cy="461665"/>
          </a:xfrm>
          <a:prstGeom prst="rect">
            <a:avLst/>
          </a:prstGeom>
          <a:noFill/>
        </p:spPr>
        <p:txBody>
          <a:bodyPr wrap="square">
            <a:spAutoFit/>
          </a:bodyPr>
          <a:lstStyle/>
          <a:p>
            <a:r>
              <a:rPr lang="en-US" sz="2400">
                <a:effectLst/>
                <a:ea typeface="Lato" panose="020F0502020204030203" pitchFamily="34" charset="0"/>
                <a:cs typeface="Lato" panose="020F0502020204030203" pitchFamily="34" charset="0"/>
              </a:rPr>
              <a:t>Democratic pass rate&lt; Republican pass rate </a:t>
            </a:r>
            <a:endParaRPr lang="en-US" sz="240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1CA2BA1F-C22C-1F46-864D-5E8358996598}"/>
              </a:ext>
            </a:extLst>
          </p:cNvPr>
          <p:cNvPicPr>
            <a:picLocks noChangeAspect="1"/>
          </p:cNvPicPr>
          <p:nvPr/>
        </p:nvPicPr>
        <p:blipFill>
          <a:blip r:embed="rId5"/>
          <a:stretch>
            <a:fillRect/>
          </a:stretch>
        </p:blipFill>
        <p:spPr>
          <a:xfrm>
            <a:off x="6268696" y="1752006"/>
            <a:ext cx="5525288" cy="3561149"/>
          </a:xfrm>
          <a:prstGeom prst="rect">
            <a:avLst/>
          </a:prstGeom>
        </p:spPr>
      </p:pic>
      <p:sp>
        <p:nvSpPr>
          <p:cNvPr id="6" name="Rounded Rectangle 5">
            <a:extLst>
              <a:ext uri="{FF2B5EF4-FFF2-40B4-BE49-F238E27FC236}">
                <a16:creationId xmlns:a16="http://schemas.microsoft.com/office/drawing/2014/main" id="{F77FEDD0-96FF-194A-9713-B56B77D29E91}"/>
              </a:ext>
            </a:extLst>
          </p:cNvPr>
          <p:cNvSpPr/>
          <p:nvPr/>
        </p:nvSpPr>
        <p:spPr>
          <a:xfrm>
            <a:off x="5297910" y="4806778"/>
            <a:ext cx="6894090" cy="27216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216">
            <a:extLst>
              <a:ext uri="{FF2B5EF4-FFF2-40B4-BE49-F238E27FC236}">
                <a16:creationId xmlns:a16="http://schemas.microsoft.com/office/drawing/2014/main" id="{ACCA18DE-93DE-9B4F-A18F-B695C8D3DACD}"/>
              </a:ext>
            </a:extLst>
          </p:cNvPr>
          <p:cNvSpPr txBox="1"/>
          <p:nvPr/>
        </p:nvSpPr>
        <p:spPr>
          <a:xfrm>
            <a:off x="0" y="2650513"/>
            <a:ext cx="761747" cy="369332"/>
          </a:xfrm>
          <a:prstGeom prst="rect">
            <a:avLst/>
          </a:prstGeom>
          <a:noFill/>
        </p:spPr>
        <p:txBody>
          <a:bodyPr wrap="none" rtlCol="0">
            <a:spAutoFit/>
          </a:bodyPr>
          <a:lstStyle/>
          <a:p>
            <a:r>
              <a:rPr lang="en-US" altLang="zh-CN">
                <a:solidFill>
                  <a:srgbClr val="3B4622"/>
                </a:solidFill>
                <a:cs typeface="+mn-ea"/>
                <a:sym typeface="+mn-lt"/>
              </a:rPr>
              <a:t>Ga-13</a:t>
            </a:r>
          </a:p>
        </p:txBody>
      </p:sp>
      <p:cxnSp>
        <p:nvCxnSpPr>
          <p:cNvPr id="4" name="Straight Arrow Connector 3">
            <a:extLst>
              <a:ext uri="{FF2B5EF4-FFF2-40B4-BE49-F238E27FC236}">
                <a16:creationId xmlns:a16="http://schemas.microsoft.com/office/drawing/2014/main" id="{4E7F6FAF-9650-2E45-B399-DAD1E90A6145}"/>
              </a:ext>
            </a:extLst>
          </p:cNvPr>
          <p:cNvCxnSpPr/>
          <p:nvPr/>
        </p:nvCxnSpPr>
        <p:spPr>
          <a:xfrm>
            <a:off x="812546" y="2903838"/>
            <a:ext cx="14116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觅知网​​">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yuc2ydq">
      <a:majorFont>
        <a:latin typeface="Times New Roman" panose="020F0302020204030204"/>
        <a:ea typeface="獅尾四季春SC-Black"/>
        <a:cs typeface=""/>
      </a:majorFont>
      <a:minorFont>
        <a:latin typeface="Times New Roman" panose="020F0502020204030204"/>
        <a:ea typeface="獅尾四季春SC-Blac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觅知网1">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yuc2ydq">
      <a:majorFont>
        <a:latin typeface="Times New Roman" panose="020F0302020204030204"/>
        <a:ea typeface="獅尾四季春SC-Black"/>
        <a:cs typeface=""/>
      </a:majorFont>
      <a:minorFont>
        <a:latin typeface="Times New Roman" panose="020F0502020204030204"/>
        <a:ea typeface="獅尾四季春SC-Blac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a:latin typeface="+mn-ea"/>
            <a:ea typeface="+mn-ea"/>
          </a:defRPr>
        </a:defPPr>
      </a:lstStyle>
    </a:txDef>
  </a:objectDefaults>
  <a:extraClrSchemeLst/>
</a:theme>
</file>

<file path=ppt/theme/theme3.xml><?xml version="1.0" encoding="utf-8"?>
<a:theme xmlns:a="http://schemas.openxmlformats.org/drawingml/2006/main" name="1_Organic Food Pitch Deck by Slidesgo">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yuc2ydq">
      <a:majorFont>
        <a:latin typeface="Times New Roman" panose="020F0302020204030204"/>
        <a:ea typeface="獅尾四季春SC-Black"/>
        <a:cs typeface=""/>
      </a:majorFont>
      <a:minorFont>
        <a:latin typeface="Times New Roman" panose="020F0502020204030204"/>
        <a:ea typeface="獅尾四季春SC-Blac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觅知网1">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dyuc2ydq">
      <a:majorFont>
        <a:latin typeface="Times New Roman" panose="020F0302020204030204"/>
        <a:ea typeface="獅尾四季春SC-Black"/>
        <a:cs typeface=""/>
      </a:majorFont>
      <a:minorFont>
        <a:latin typeface="Times New Roman" panose="020F0502020204030204"/>
        <a:ea typeface="獅尾四季春SC-Black"/>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a:latin typeface="+mn-ea"/>
            <a:ea typeface="+mn-ea"/>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TotalTime>
  <Words>925</Words>
  <Application>Microsoft Office PowerPoint</Application>
  <PresentationFormat>Widescreen</PresentationFormat>
  <Paragraphs>171</Paragraphs>
  <Slides>23</Slides>
  <Notes>15</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23</vt:i4>
      </vt:variant>
    </vt:vector>
  </HeadingPairs>
  <TitlesOfParts>
    <vt:vector size="37" baseType="lpstr">
      <vt:lpstr>Aa粗圆 (非商业使用)</vt:lpstr>
      <vt:lpstr>Arial,Sans-Serif</vt:lpstr>
      <vt:lpstr>思源黑体 CN Light</vt:lpstr>
      <vt:lpstr>獅尾四季春SC-Black</vt:lpstr>
      <vt:lpstr>等线</vt:lpstr>
      <vt:lpstr>Arial</vt:lpstr>
      <vt:lpstr>Calibri</vt:lpstr>
      <vt:lpstr>Lato</vt:lpstr>
      <vt:lpstr>Oswald</vt:lpstr>
      <vt:lpstr>Times New Roman</vt:lpstr>
      <vt:lpstr>觅知网​​</vt:lpstr>
      <vt:lpstr>觅知网1</vt:lpstr>
      <vt:lpstr>1_Organic Food Pitch Deck by Slidesgo</vt:lpstr>
      <vt:lpstr>1_觅知网1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industry money flows into most?</vt:lpstr>
      <vt:lpstr>Loan pass rates of congressional Districts</vt:lpstr>
      <vt:lpstr>PowerPoint Presentation</vt:lpstr>
      <vt:lpstr>Other factors</vt:lpstr>
      <vt:lpstr>PowerPoint Presentation</vt:lpstr>
      <vt:lpstr>Is there any relationship between loan amount and company size for each industry?</vt:lpstr>
      <vt:lpstr>PowerPoint Presentation</vt:lpstr>
      <vt:lpstr>Logistic model and KNN algorithm</vt:lpstr>
      <vt:lpstr>PowerPoint Presentation</vt:lpstr>
      <vt:lpstr>THANKS!</vt:lpstr>
      <vt:lpstr>PowerPoint Presentation</vt:lpstr>
      <vt:lpstr>Appendix 1: logistic model</vt:lpstr>
      <vt:lpstr>Appendix 1: logistic model</vt:lpstr>
      <vt:lpstr>Apendix2: KNN performance</vt:lpstr>
      <vt:lpstr>Appendix 3: processed data for training</vt:lpstr>
      <vt:lpstr>Appendix4: unused data comparison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 温</dc:creator>
  <cp:lastModifiedBy>Tianli Ding</cp:lastModifiedBy>
  <cp:revision>1</cp:revision>
  <dcterms:created xsi:type="dcterms:W3CDTF">2021-07-27T11:51:39Z</dcterms:created>
  <dcterms:modified xsi:type="dcterms:W3CDTF">2022-03-05T07:26:36Z</dcterms:modified>
</cp:coreProperties>
</file>